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3"/>
  </p:notesMasterIdLst>
  <p:sldIdLst>
    <p:sldId id="256" r:id="rId2"/>
    <p:sldId id="257" r:id="rId3"/>
    <p:sldId id="259" r:id="rId4"/>
    <p:sldId id="278" r:id="rId5"/>
    <p:sldId id="277" r:id="rId6"/>
    <p:sldId id="280" r:id="rId7"/>
    <p:sldId id="268" r:id="rId8"/>
    <p:sldId id="266" r:id="rId9"/>
    <p:sldId id="263" r:id="rId10"/>
    <p:sldId id="269" r:id="rId11"/>
    <p:sldId id="273" r:id="rId12"/>
    <p:sldId id="295" r:id="rId13"/>
    <p:sldId id="296" r:id="rId14"/>
    <p:sldId id="299" r:id="rId15"/>
    <p:sldId id="297" r:id="rId16"/>
    <p:sldId id="298" r:id="rId17"/>
    <p:sldId id="300" r:id="rId18"/>
    <p:sldId id="302" r:id="rId19"/>
    <p:sldId id="309" r:id="rId20"/>
    <p:sldId id="312" r:id="rId21"/>
    <p:sldId id="264" r:id="rId22"/>
    <p:sldId id="304" r:id="rId23"/>
    <p:sldId id="294" r:id="rId24"/>
    <p:sldId id="306" r:id="rId25"/>
    <p:sldId id="303" r:id="rId26"/>
    <p:sldId id="293" r:id="rId27"/>
    <p:sldId id="301" r:id="rId28"/>
    <p:sldId id="272" r:id="rId29"/>
    <p:sldId id="307" r:id="rId30"/>
    <p:sldId id="282" r:id="rId31"/>
    <p:sldId id="270" r:id="rId32"/>
    <p:sldId id="290" r:id="rId33"/>
    <p:sldId id="291" r:id="rId34"/>
    <p:sldId id="314" r:id="rId35"/>
    <p:sldId id="292" r:id="rId36"/>
    <p:sldId id="286" r:id="rId37"/>
    <p:sldId id="285" r:id="rId38"/>
    <p:sldId id="284" r:id="rId39"/>
    <p:sldId id="308" r:id="rId40"/>
    <p:sldId id="289" r:id="rId41"/>
    <p:sldId id="288" r:id="rId42"/>
  </p:sldIdLst>
  <p:sldSz cx="9906000" cy="6858000" type="A4"/>
  <p:notesSz cx="6858000" cy="9144000"/>
  <p:defaultTextStyle>
    <a:defPPr>
      <a:defRPr lang="pl-P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10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061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552" autoAdjust="0"/>
  </p:normalViewPr>
  <p:slideViewPr>
    <p:cSldViewPr snapToGrid="0" snapToObjects="1" showGuides="1">
      <p:cViewPr>
        <p:scale>
          <a:sx n="82" d="100"/>
          <a:sy n="82" d="100"/>
        </p:scale>
        <p:origin x="-2220" y="-414"/>
      </p:cViewPr>
      <p:guideLst>
        <p:guide orient="horz" pos="2160"/>
        <p:guide pos="310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E65694-64BE-4322-94A0-0BEB1D26B447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899F3020-EE94-47C3-B844-40A0CA0887B4}">
      <dgm:prSet phldrT="[Tekst]"/>
      <dgm:spPr/>
      <dgm:t>
        <a:bodyPr/>
        <a:lstStyle/>
        <a:p>
          <a:r>
            <a:rPr lang="pl-PL" b="1" dirty="0" smtClean="0"/>
            <a:t>Doskonałe umysły – liderzy gwarantujący sukces </a:t>
          </a:r>
        </a:p>
        <a:p>
          <a:r>
            <a:rPr lang="pl-PL" b="1" dirty="0" smtClean="0"/>
            <a:t>Wsparcie karier młodych naukowców w sektorze B+R</a:t>
          </a:r>
        </a:p>
        <a:p>
          <a:r>
            <a:rPr lang="pl-PL" b="1" dirty="0" smtClean="0"/>
            <a:t>Projekty przyczyniające się do rozwoju nowoczesnych gałęzi gospodarki, firm technologicznych i start-</a:t>
          </a:r>
          <a:r>
            <a:rPr lang="pl-PL" b="1" dirty="0" err="1" smtClean="0"/>
            <a:t>upów</a:t>
          </a:r>
          <a:endParaRPr lang="pl-PL" dirty="0"/>
        </a:p>
      </dgm:t>
    </dgm:pt>
    <dgm:pt modelId="{B294A9A2-8F7A-4BA0-9FA6-04305091F2C8}" type="parTrans" cxnId="{9DD179B5-7FC3-4F16-B29A-908258E8C122}">
      <dgm:prSet/>
      <dgm:spPr/>
      <dgm:t>
        <a:bodyPr/>
        <a:lstStyle/>
        <a:p>
          <a:endParaRPr lang="pl-PL"/>
        </a:p>
      </dgm:t>
    </dgm:pt>
    <dgm:pt modelId="{B7A7E226-03B0-473F-ADF9-7A0C42474C8D}" type="sibTrans" cxnId="{9DD179B5-7FC3-4F16-B29A-908258E8C122}">
      <dgm:prSet/>
      <dgm:spPr/>
      <dgm:t>
        <a:bodyPr/>
        <a:lstStyle/>
        <a:p>
          <a:endParaRPr lang="pl-PL"/>
        </a:p>
      </dgm:t>
    </dgm:pt>
    <dgm:pt modelId="{CA7F428E-4060-44B2-A7AD-4149E9960D5B}">
      <dgm:prSet phldrT="[Tekst]" custT="1"/>
      <dgm:spPr/>
      <dgm:t>
        <a:bodyPr/>
        <a:lstStyle/>
        <a:p>
          <a:r>
            <a:rPr lang="pl-PL" sz="3200" b="1" dirty="0" smtClean="0">
              <a:solidFill>
                <a:srgbClr val="FFC000"/>
              </a:solidFill>
            </a:rPr>
            <a:t>TEAM</a:t>
          </a:r>
        </a:p>
        <a:p>
          <a:r>
            <a:rPr lang="pl-PL" sz="2000" b="0" dirty="0" smtClean="0"/>
            <a:t>Doświadczeni naukowcy realizujący projekty o globalnym znaczeniu</a:t>
          </a:r>
          <a:endParaRPr lang="pl-PL" sz="2000" b="0" dirty="0"/>
        </a:p>
      </dgm:t>
    </dgm:pt>
    <dgm:pt modelId="{8B266023-F25A-47C6-A4E2-096B1DE1F05E}" type="parTrans" cxnId="{5D352EEA-E239-4308-A50B-E770095C4494}">
      <dgm:prSet/>
      <dgm:spPr/>
      <dgm:t>
        <a:bodyPr/>
        <a:lstStyle/>
        <a:p>
          <a:endParaRPr lang="pl-PL"/>
        </a:p>
      </dgm:t>
    </dgm:pt>
    <dgm:pt modelId="{3684F2D3-72E3-4C81-9CFB-8FAC60F1FEB1}" type="sibTrans" cxnId="{5D352EEA-E239-4308-A50B-E770095C4494}">
      <dgm:prSet/>
      <dgm:spPr/>
      <dgm:t>
        <a:bodyPr/>
        <a:lstStyle/>
        <a:p>
          <a:endParaRPr lang="pl-PL"/>
        </a:p>
      </dgm:t>
    </dgm:pt>
    <dgm:pt modelId="{1B723A73-FE9D-4331-8978-9D358264B6A3}">
      <dgm:prSet phldrT="[Tekst]" custT="1"/>
      <dgm:spPr/>
      <dgm:t>
        <a:bodyPr/>
        <a:lstStyle/>
        <a:p>
          <a:r>
            <a:rPr lang="pl-PL" sz="3200" b="1" dirty="0" smtClean="0">
              <a:solidFill>
                <a:srgbClr val="FFC000"/>
              </a:solidFill>
            </a:rPr>
            <a:t>TEAM-TECH</a:t>
          </a:r>
        </a:p>
        <a:p>
          <a:r>
            <a:rPr lang="pl-PL" sz="2000" b="0" dirty="0" smtClean="0"/>
            <a:t>Doświadczeni naukowcy wdrażający wyniki do gospodarki</a:t>
          </a:r>
          <a:endParaRPr lang="pl-PL" sz="2000" b="0" dirty="0"/>
        </a:p>
      </dgm:t>
    </dgm:pt>
    <dgm:pt modelId="{B0D7011A-5BEA-40CB-A663-ABFEBC0BBBE8}" type="parTrans" cxnId="{482B237A-BC8E-4143-8C2D-F02DBC70C7B9}">
      <dgm:prSet/>
      <dgm:spPr/>
      <dgm:t>
        <a:bodyPr/>
        <a:lstStyle/>
        <a:p>
          <a:endParaRPr lang="pl-PL"/>
        </a:p>
      </dgm:t>
    </dgm:pt>
    <dgm:pt modelId="{2C05F45A-9D98-43A7-A9A9-9E8D30B1DA70}" type="sibTrans" cxnId="{482B237A-BC8E-4143-8C2D-F02DBC70C7B9}">
      <dgm:prSet/>
      <dgm:spPr/>
      <dgm:t>
        <a:bodyPr/>
        <a:lstStyle/>
        <a:p>
          <a:endParaRPr lang="pl-PL"/>
        </a:p>
      </dgm:t>
    </dgm:pt>
    <dgm:pt modelId="{FDA9AEF0-BD15-4C1E-A7C3-8B82E645E8D5}">
      <dgm:prSet phldrT="[Tekst]" custT="1"/>
      <dgm:spPr/>
      <dgm:t>
        <a:bodyPr/>
        <a:lstStyle/>
        <a:p>
          <a:r>
            <a:rPr lang="pl-PL" sz="3200" b="1" dirty="0" smtClean="0">
              <a:solidFill>
                <a:srgbClr val="FFC000"/>
              </a:solidFill>
            </a:rPr>
            <a:t>FIRST TEAM</a:t>
          </a:r>
        </a:p>
        <a:p>
          <a:r>
            <a:rPr lang="pl-PL" sz="2000" b="0" dirty="0" smtClean="0"/>
            <a:t>Młodzi naukowcy zakładający swoje pierwsze zespoły</a:t>
          </a:r>
          <a:endParaRPr lang="pl-PL" sz="2000" b="0" dirty="0"/>
        </a:p>
      </dgm:t>
    </dgm:pt>
    <dgm:pt modelId="{70F83FCA-EE0E-4CA6-B636-3446A2A04584}" type="parTrans" cxnId="{C0452E62-4694-48F1-896C-7E56E532F758}">
      <dgm:prSet/>
      <dgm:spPr/>
      <dgm:t>
        <a:bodyPr/>
        <a:lstStyle/>
        <a:p>
          <a:endParaRPr lang="pl-PL"/>
        </a:p>
      </dgm:t>
    </dgm:pt>
    <dgm:pt modelId="{2510CF38-132E-4B1B-B724-C19EE9236CC9}" type="sibTrans" cxnId="{C0452E62-4694-48F1-896C-7E56E532F758}">
      <dgm:prSet/>
      <dgm:spPr/>
      <dgm:t>
        <a:bodyPr/>
        <a:lstStyle/>
        <a:p>
          <a:endParaRPr lang="pl-PL"/>
        </a:p>
      </dgm:t>
    </dgm:pt>
    <dgm:pt modelId="{0676804C-9098-455F-BC0F-292F75D25EF1}">
      <dgm:prSet phldrT="[Tekst]" phldr="1"/>
      <dgm:spPr/>
      <dgm:t>
        <a:bodyPr/>
        <a:lstStyle/>
        <a:p>
          <a:endParaRPr lang="pl-PL" dirty="0"/>
        </a:p>
      </dgm:t>
    </dgm:pt>
    <dgm:pt modelId="{BFA07D55-760B-4ED4-BFB9-D90AAE5EA026}" type="parTrans" cxnId="{5C13C15F-461A-464B-B9D4-9E326F0F9DB0}">
      <dgm:prSet/>
      <dgm:spPr/>
      <dgm:t>
        <a:bodyPr/>
        <a:lstStyle/>
        <a:p>
          <a:endParaRPr lang="pl-PL"/>
        </a:p>
      </dgm:t>
    </dgm:pt>
    <dgm:pt modelId="{12E7BBED-B474-4E5C-A05F-6A2684812F28}" type="sibTrans" cxnId="{5C13C15F-461A-464B-B9D4-9E326F0F9DB0}">
      <dgm:prSet/>
      <dgm:spPr/>
      <dgm:t>
        <a:bodyPr/>
        <a:lstStyle/>
        <a:p>
          <a:endParaRPr lang="pl-PL"/>
        </a:p>
      </dgm:t>
    </dgm:pt>
    <dgm:pt modelId="{B2E7FEEA-5C3B-433F-A8E5-15DA4B57F825}">
      <dgm:prSet phldrT="[Tekst]" phldr="1" custScaleY="53530" custLinFactNeighborY="-49141"/>
      <dgm:spPr/>
      <dgm:t>
        <a:bodyPr/>
        <a:lstStyle/>
        <a:p>
          <a:endParaRPr lang="pl-PL"/>
        </a:p>
      </dgm:t>
    </dgm:pt>
    <dgm:pt modelId="{C8F3C93E-B13C-4763-800A-2901B55E9E93}" type="parTrans" cxnId="{6D9F5DBF-F833-4E41-84FC-0632B48B1D6A}">
      <dgm:prSet/>
      <dgm:spPr/>
      <dgm:t>
        <a:bodyPr/>
        <a:lstStyle/>
        <a:p>
          <a:endParaRPr lang="pl-PL"/>
        </a:p>
      </dgm:t>
    </dgm:pt>
    <dgm:pt modelId="{48290CDE-1A63-4332-9633-E3DDE6332944}" type="sibTrans" cxnId="{6D9F5DBF-F833-4E41-84FC-0632B48B1D6A}">
      <dgm:prSet/>
      <dgm:spPr/>
      <dgm:t>
        <a:bodyPr/>
        <a:lstStyle/>
        <a:p>
          <a:endParaRPr lang="pl-PL"/>
        </a:p>
      </dgm:t>
    </dgm:pt>
    <dgm:pt modelId="{4E72BDD2-A627-4CF6-84E8-E61786984D75}">
      <dgm:prSet phldrT="[Tekst]" phldr="1" custScaleY="53530" custLinFactNeighborY="-49141"/>
      <dgm:spPr/>
      <dgm:t>
        <a:bodyPr/>
        <a:lstStyle/>
        <a:p>
          <a:endParaRPr lang="pl-PL"/>
        </a:p>
      </dgm:t>
    </dgm:pt>
    <dgm:pt modelId="{0C2178A1-434C-4DD4-8E46-21FF983A33D2}" type="parTrans" cxnId="{ADE7A4A9-4A82-49E6-9F5A-50613CC45110}">
      <dgm:prSet/>
      <dgm:spPr/>
      <dgm:t>
        <a:bodyPr/>
        <a:lstStyle/>
        <a:p>
          <a:endParaRPr lang="pl-PL"/>
        </a:p>
      </dgm:t>
    </dgm:pt>
    <dgm:pt modelId="{BA70EB54-3A6D-4F45-810B-52DDE53BBABE}" type="sibTrans" cxnId="{ADE7A4A9-4A82-49E6-9F5A-50613CC45110}">
      <dgm:prSet/>
      <dgm:spPr/>
      <dgm:t>
        <a:bodyPr/>
        <a:lstStyle/>
        <a:p>
          <a:endParaRPr lang="pl-PL"/>
        </a:p>
      </dgm:t>
    </dgm:pt>
    <dgm:pt modelId="{3CA64BD1-AA18-4EEB-A880-85D806BE42B5}">
      <dgm:prSet phldrT="[Tekst]" phldr="1" custScaleY="53530" custLinFactNeighborY="-49141"/>
      <dgm:spPr/>
      <dgm:t>
        <a:bodyPr/>
        <a:lstStyle/>
        <a:p>
          <a:endParaRPr lang="pl-PL"/>
        </a:p>
      </dgm:t>
    </dgm:pt>
    <dgm:pt modelId="{183F674F-70F4-4D31-BEA4-F6B3CA527457}" type="parTrans" cxnId="{51A389F7-0CC6-468E-B864-7C7BF3E5D0B2}">
      <dgm:prSet/>
      <dgm:spPr/>
      <dgm:t>
        <a:bodyPr/>
        <a:lstStyle/>
        <a:p>
          <a:endParaRPr lang="pl-PL"/>
        </a:p>
      </dgm:t>
    </dgm:pt>
    <dgm:pt modelId="{1342298A-9796-4422-BA5D-0B1D4A5DCA0B}" type="sibTrans" cxnId="{51A389F7-0CC6-468E-B864-7C7BF3E5D0B2}">
      <dgm:prSet/>
      <dgm:spPr/>
      <dgm:t>
        <a:bodyPr/>
        <a:lstStyle/>
        <a:p>
          <a:endParaRPr lang="pl-PL"/>
        </a:p>
      </dgm:t>
    </dgm:pt>
    <dgm:pt modelId="{21BC13E2-8011-4D5D-940C-A65FAE5F27B3}">
      <dgm:prSet phldrT="[Tekst]" phldr="1" custScaleY="53530" custLinFactNeighborY="-49141"/>
      <dgm:spPr/>
      <dgm:t>
        <a:bodyPr/>
        <a:lstStyle/>
        <a:p>
          <a:endParaRPr lang="pl-PL"/>
        </a:p>
      </dgm:t>
    </dgm:pt>
    <dgm:pt modelId="{491BD96F-0DBB-4D9E-8874-860BA9EC148B}" type="parTrans" cxnId="{6526822A-02B7-4C3E-A283-865555A26E9E}">
      <dgm:prSet/>
      <dgm:spPr/>
      <dgm:t>
        <a:bodyPr/>
        <a:lstStyle/>
        <a:p>
          <a:endParaRPr lang="pl-PL"/>
        </a:p>
      </dgm:t>
    </dgm:pt>
    <dgm:pt modelId="{BCE1E831-C346-4C70-82AB-75B7E18A18ED}" type="sibTrans" cxnId="{6526822A-02B7-4C3E-A283-865555A26E9E}">
      <dgm:prSet/>
      <dgm:spPr/>
      <dgm:t>
        <a:bodyPr/>
        <a:lstStyle/>
        <a:p>
          <a:endParaRPr lang="pl-PL"/>
        </a:p>
      </dgm:t>
    </dgm:pt>
    <dgm:pt modelId="{60ECFBDD-CFCA-48DC-B66F-9D0BA20A178B}">
      <dgm:prSet phldrT="[Tekst]" phldr="1" custScaleY="53530" custLinFactNeighborY="-49141"/>
      <dgm:spPr/>
      <dgm:t>
        <a:bodyPr/>
        <a:lstStyle/>
        <a:p>
          <a:endParaRPr lang="pl-PL"/>
        </a:p>
      </dgm:t>
    </dgm:pt>
    <dgm:pt modelId="{19785E57-3EFD-412A-8428-5F5D51B2B3F0}" type="parTrans" cxnId="{99F1D6BF-3F6F-4375-80B2-AAB78456C4F2}">
      <dgm:prSet/>
      <dgm:spPr/>
      <dgm:t>
        <a:bodyPr/>
        <a:lstStyle/>
        <a:p>
          <a:endParaRPr lang="pl-PL"/>
        </a:p>
      </dgm:t>
    </dgm:pt>
    <dgm:pt modelId="{E99C9F55-50EA-4D27-80EA-84ED71764002}" type="sibTrans" cxnId="{99F1D6BF-3F6F-4375-80B2-AAB78456C4F2}">
      <dgm:prSet/>
      <dgm:spPr/>
      <dgm:t>
        <a:bodyPr/>
        <a:lstStyle/>
        <a:p>
          <a:endParaRPr lang="pl-PL"/>
        </a:p>
      </dgm:t>
    </dgm:pt>
    <dgm:pt modelId="{D15FD0DC-D0FC-4044-9CB4-9AD3213DB5B3}">
      <dgm:prSet phldrT="[Tekst]" phldr="1" custScaleY="53530" custLinFactNeighborY="-49141"/>
      <dgm:spPr/>
      <dgm:t>
        <a:bodyPr/>
        <a:lstStyle/>
        <a:p>
          <a:endParaRPr lang="pl-PL"/>
        </a:p>
      </dgm:t>
    </dgm:pt>
    <dgm:pt modelId="{713CF15B-CA66-4490-AEA8-286FF6C15CA4}" type="parTrans" cxnId="{5F9DC576-04AE-4DA5-BBE7-3795428ADB58}">
      <dgm:prSet/>
      <dgm:spPr/>
      <dgm:t>
        <a:bodyPr/>
        <a:lstStyle/>
        <a:p>
          <a:endParaRPr lang="pl-PL"/>
        </a:p>
      </dgm:t>
    </dgm:pt>
    <dgm:pt modelId="{DDC30A45-E27A-499C-ADDB-1414ECD12137}" type="sibTrans" cxnId="{5F9DC576-04AE-4DA5-BBE7-3795428ADB58}">
      <dgm:prSet/>
      <dgm:spPr/>
      <dgm:t>
        <a:bodyPr/>
        <a:lstStyle/>
        <a:p>
          <a:endParaRPr lang="pl-PL"/>
        </a:p>
      </dgm:t>
    </dgm:pt>
    <dgm:pt modelId="{EC2C4673-09AC-4F8E-8476-29A68CEA51CB}" type="pres">
      <dgm:prSet presAssocID="{10E65694-64BE-4322-94A0-0BEB1D26B447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FCDFF9B3-7A86-47CD-AEE3-172BF4CA282D}" type="pres">
      <dgm:prSet presAssocID="{899F3020-EE94-47C3-B844-40A0CA0887B4}" presName="roof" presStyleLbl="dkBgShp" presStyleIdx="0" presStyleCnt="2" custLinFactY="100000" custLinFactNeighborY="103633"/>
      <dgm:spPr/>
      <dgm:t>
        <a:bodyPr/>
        <a:lstStyle/>
        <a:p>
          <a:endParaRPr lang="pl-PL"/>
        </a:p>
      </dgm:t>
    </dgm:pt>
    <dgm:pt modelId="{37E86A2F-90A3-4561-A4F1-7453DB86D883}" type="pres">
      <dgm:prSet presAssocID="{899F3020-EE94-47C3-B844-40A0CA0887B4}" presName="pillars" presStyleCnt="0"/>
      <dgm:spPr/>
    </dgm:pt>
    <dgm:pt modelId="{646F4A58-0F88-4556-9193-89FA7DB2D837}" type="pres">
      <dgm:prSet presAssocID="{899F3020-EE94-47C3-B844-40A0CA0887B4}" presName="pillar1" presStyleLbl="node1" presStyleIdx="0" presStyleCnt="3" custScaleY="95942" custLinFactNeighborX="-77" custLinFactNeighborY="-4862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4EF9EA7-4EDC-404A-9D7C-EA366097DECB}" type="pres">
      <dgm:prSet presAssocID="{1B723A73-FE9D-4331-8978-9D358264B6A3}" presName="pillarX" presStyleLbl="node1" presStyleIdx="1" presStyleCnt="3" custScaleY="95942" custLinFactNeighborX="-77" custLinFactNeighborY="-4862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1BEB37D-51C4-45A1-89DA-A1FE12642EE4}" type="pres">
      <dgm:prSet presAssocID="{FDA9AEF0-BD15-4C1E-A7C3-8B82E645E8D5}" presName="pillarX" presStyleLbl="node1" presStyleIdx="2" presStyleCnt="3" custScaleY="95942" custLinFactNeighborX="-77" custLinFactNeighborY="-4862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FD39DB1-3F01-4608-BF9D-714EA596386A}" type="pres">
      <dgm:prSet presAssocID="{899F3020-EE94-47C3-B844-40A0CA0887B4}" presName="base" presStyleLbl="dkBgShp" presStyleIdx="1" presStyleCnt="2" custLinFactNeighborY="-10374"/>
      <dgm:spPr/>
      <dgm:t>
        <a:bodyPr/>
        <a:lstStyle/>
        <a:p>
          <a:endParaRPr lang="pl-PL"/>
        </a:p>
      </dgm:t>
    </dgm:pt>
  </dgm:ptLst>
  <dgm:cxnLst>
    <dgm:cxn modelId="{5F9DC576-04AE-4DA5-BBE7-3795428ADB58}" srcId="{10E65694-64BE-4322-94A0-0BEB1D26B447}" destId="{D15FD0DC-D0FC-4044-9CB4-9AD3213DB5B3}" srcOrd="7" destOrd="0" parTransId="{713CF15B-CA66-4490-AEA8-286FF6C15CA4}" sibTransId="{DDC30A45-E27A-499C-ADDB-1414ECD12137}"/>
    <dgm:cxn modelId="{99F1D6BF-3F6F-4375-80B2-AAB78456C4F2}" srcId="{10E65694-64BE-4322-94A0-0BEB1D26B447}" destId="{60ECFBDD-CFCA-48DC-B66F-9D0BA20A178B}" srcOrd="6" destOrd="0" parTransId="{19785E57-3EFD-412A-8428-5F5D51B2B3F0}" sibTransId="{E99C9F55-50EA-4D27-80EA-84ED71764002}"/>
    <dgm:cxn modelId="{7761D45C-5616-4B62-9886-20BB465A123A}" type="presOf" srcId="{899F3020-EE94-47C3-B844-40A0CA0887B4}" destId="{FCDFF9B3-7A86-47CD-AEE3-172BF4CA282D}" srcOrd="0" destOrd="0" presId="urn:microsoft.com/office/officeart/2005/8/layout/hList3"/>
    <dgm:cxn modelId="{D38FC086-4038-4943-B4DF-ABD532B3D386}" type="presOf" srcId="{FDA9AEF0-BD15-4C1E-A7C3-8B82E645E8D5}" destId="{E1BEB37D-51C4-45A1-89DA-A1FE12642EE4}" srcOrd="0" destOrd="0" presId="urn:microsoft.com/office/officeart/2005/8/layout/hList3"/>
    <dgm:cxn modelId="{3F2E37D1-78DD-49F5-95BB-BE3E34992D2B}" type="presOf" srcId="{CA7F428E-4060-44B2-A7AD-4149E9960D5B}" destId="{646F4A58-0F88-4556-9193-89FA7DB2D837}" srcOrd="0" destOrd="0" presId="urn:microsoft.com/office/officeart/2005/8/layout/hList3"/>
    <dgm:cxn modelId="{51A389F7-0CC6-468E-B864-7C7BF3E5D0B2}" srcId="{10E65694-64BE-4322-94A0-0BEB1D26B447}" destId="{3CA64BD1-AA18-4EEB-A880-85D806BE42B5}" srcOrd="4" destOrd="0" parTransId="{183F674F-70F4-4D31-BEA4-F6B3CA527457}" sibTransId="{1342298A-9796-4422-BA5D-0B1D4A5DCA0B}"/>
    <dgm:cxn modelId="{5D352EEA-E239-4308-A50B-E770095C4494}" srcId="{899F3020-EE94-47C3-B844-40A0CA0887B4}" destId="{CA7F428E-4060-44B2-A7AD-4149E9960D5B}" srcOrd="0" destOrd="0" parTransId="{8B266023-F25A-47C6-A4E2-096B1DE1F05E}" sibTransId="{3684F2D3-72E3-4C81-9CFB-8FAC60F1FEB1}"/>
    <dgm:cxn modelId="{FF7C6A84-BF56-457C-B258-AC101DC67BB6}" type="presOf" srcId="{10E65694-64BE-4322-94A0-0BEB1D26B447}" destId="{EC2C4673-09AC-4F8E-8476-29A68CEA51CB}" srcOrd="0" destOrd="0" presId="urn:microsoft.com/office/officeart/2005/8/layout/hList3"/>
    <dgm:cxn modelId="{6D9F5DBF-F833-4E41-84FC-0632B48B1D6A}" srcId="{10E65694-64BE-4322-94A0-0BEB1D26B447}" destId="{B2E7FEEA-5C3B-433F-A8E5-15DA4B57F825}" srcOrd="2" destOrd="0" parTransId="{C8F3C93E-B13C-4763-800A-2901B55E9E93}" sibTransId="{48290CDE-1A63-4332-9633-E3DDE6332944}"/>
    <dgm:cxn modelId="{6526822A-02B7-4C3E-A283-865555A26E9E}" srcId="{10E65694-64BE-4322-94A0-0BEB1D26B447}" destId="{21BC13E2-8011-4D5D-940C-A65FAE5F27B3}" srcOrd="5" destOrd="0" parTransId="{491BD96F-0DBB-4D9E-8874-860BA9EC148B}" sibTransId="{BCE1E831-C346-4C70-82AB-75B7E18A18ED}"/>
    <dgm:cxn modelId="{C0452E62-4694-48F1-896C-7E56E532F758}" srcId="{899F3020-EE94-47C3-B844-40A0CA0887B4}" destId="{FDA9AEF0-BD15-4C1E-A7C3-8B82E645E8D5}" srcOrd="2" destOrd="0" parTransId="{70F83FCA-EE0E-4CA6-B636-3446A2A04584}" sibTransId="{2510CF38-132E-4B1B-B724-C19EE9236CC9}"/>
    <dgm:cxn modelId="{5C13C15F-461A-464B-B9D4-9E326F0F9DB0}" srcId="{10E65694-64BE-4322-94A0-0BEB1D26B447}" destId="{0676804C-9098-455F-BC0F-292F75D25EF1}" srcOrd="1" destOrd="0" parTransId="{BFA07D55-760B-4ED4-BFB9-D90AAE5EA026}" sibTransId="{12E7BBED-B474-4E5C-A05F-6A2684812F28}"/>
    <dgm:cxn modelId="{B7B78526-B4A4-4AED-B0A7-451E5A4F352E}" type="presOf" srcId="{1B723A73-FE9D-4331-8978-9D358264B6A3}" destId="{34EF9EA7-4EDC-404A-9D7C-EA366097DECB}" srcOrd="0" destOrd="0" presId="urn:microsoft.com/office/officeart/2005/8/layout/hList3"/>
    <dgm:cxn modelId="{482B237A-BC8E-4143-8C2D-F02DBC70C7B9}" srcId="{899F3020-EE94-47C3-B844-40A0CA0887B4}" destId="{1B723A73-FE9D-4331-8978-9D358264B6A3}" srcOrd="1" destOrd="0" parTransId="{B0D7011A-5BEA-40CB-A663-ABFEBC0BBBE8}" sibTransId="{2C05F45A-9D98-43A7-A9A9-9E8D30B1DA70}"/>
    <dgm:cxn modelId="{9DD179B5-7FC3-4F16-B29A-908258E8C122}" srcId="{10E65694-64BE-4322-94A0-0BEB1D26B447}" destId="{899F3020-EE94-47C3-B844-40A0CA0887B4}" srcOrd="0" destOrd="0" parTransId="{B294A9A2-8F7A-4BA0-9FA6-04305091F2C8}" sibTransId="{B7A7E226-03B0-473F-ADF9-7A0C42474C8D}"/>
    <dgm:cxn modelId="{ADE7A4A9-4A82-49E6-9F5A-50613CC45110}" srcId="{10E65694-64BE-4322-94A0-0BEB1D26B447}" destId="{4E72BDD2-A627-4CF6-84E8-E61786984D75}" srcOrd="3" destOrd="0" parTransId="{0C2178A1-434C-4DD4-8E46-21FF983A33D2}" sibTransId="{BA70EB54-3A6D-4F45-810B-52DDE53BBABE}"/>
    <dgm:cxn modelId="{17F649B1-A2B8-4194-9020-FD539FCE5E9D}" type="presParOf" srcId="{EC2C4673-09AC-4F8E-8476-29A68CEA51CB}" destId="{FCDFF9B3-7A86-47CD-AEE3-172BF4CA282D}" srcOrd="0" destOrd="0" presId="urn:microsoft.com/office/officeart/2005/8/layout/hList3"/>
    <dgm:cxn modelId="{2AD30327-D220-42AB-B650-FDB88708C7D3}" type="presParOf" srcId="{EC2C4673-09AC-4F8E-8476-29A68CEA51CB}" destId="{37E86A2F-90A3-4561-A4F1-7453DB86D883}" srcOrd="1" destOrd="0" presId="urn:microsoft.com/office/officeart/2005/8/layout/hList3"/>
    <dgm:cxn modelId="{CE7D0B5F-7239-4737-BA10-1D79D945806C}" type="presParOf" srcId="{37E86A2F-90A3-4561-A4F1-7453DB86D883}" destId="{646F4A58-0F88-4556-9193-89FA7DB2D837}" srcOrd="0" destOrd="0" presId="urn:microsoft.com/office/officeart/2005/8/layout/hList3"/>
    <dgm:cxn modelId="{582FB31B-69B8-4A60-97B2-48CE35C0453F}" type="presParOf" srcId="{37E86A2F-90A3-4561-A4F1-7453DB86D883}" destId="{34EF9EA7-4EDC-404A-9D7C-EA366097DECB}" srcOrd="1" destOrd="0" presId="urn:microsoft.com/office/officeart/2005/8/layout/hList3"/>
    <dgm:cxn modelId="{A09088A4-BD46-4AD5-9C08-5CFDE88A4979}" type="presParOf" srcId="{37E86A2F-90A3-4561-A4F1-7453DB86D883}" destId="{E1BEB37D-51C4-45A1-89DA-A1FE12642EE4}" srcOrd="2" destOrd="0" presId="urn:microsoft.com/office/officeart/2005/8/layout/hList3"/>
    <dgm:cxn modelId="{E6F56E3C-01B4-406E-B318-599B6AE07FF8}" type="presParOf" srcId="{EC2C4673-09AC-4F8E-8476-29A68CEA51CB}" destId="{5FD39DB1-3F01-4608-BF9D-714EA596386A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488CEFB-34B5-4546-A149-1928FA82DEC6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4382D968-45E6-45B1-BC17-3F876D0B394D}">
      <dgm:prSet phldrT="[Tekst]" custT="1"/>
      <dgm:spPr/>
      <dgm:t>
        <a:bodyPr/>
        <a:lstStyle/>
        <a:p>
          <a:pPr>
            <a:spcAft>
              <a:spcPts val="600"/>
            </a:spcAft>
          </a:pPr>
          <a:r>
            <a:rPr lang="pl-PL" sz="1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Wsparcie doskonałych kadr dla sektora innowacji </a:t>
          </a:r>
        </a:p>
        <a:p>
          <a:pPr>
            <a:spcAft>
              <a:spcPts val="600"/>
            </a:spcAft>
          </a:pPr>
          <a:r>
            <a:rPr lang="pl-PL" sz="1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Przyciąganie talentów do Polski </a:t>
          </a:r>
        </a:p>
        <a:p>
          <a:pPr>
            <a:spcAft>
              <a:spcPts val="600"/>
            </a:spcAft>
          </a:pPr>
          <a:r>
            <a:rPr lang="pl-PL" sz="1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Wspieranie mobilności międzysektorowej </a:t>
          </a:r>
          <a:endParaRPr lang="pl-PL" sz="18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A9BA5AB-4C7E-4E5B-9ED8-E6289851A5AA}" type="parTrans" cxnId="{4C54C9D5-362B-4A77-A69F-6B8D0F35178A}">
      <dgm:prSet/>
      <dgm:spPr/>
      <dgm:t>
        <a:bodyPr/>
        <a:lstStyle/>
        <a:p>
          <a:endParaRPr lang="pl-PL"/>
        </a:p>
      </dgm:t>
    </dgm:pt>
    <dgm:pt modelId="{CC51BE82-92BB-4B9B-81C5-04F3C87AD4BE}" type="sibTrans" cxnId="{4C54C9D5-362B-4A77-A69F-6B8D0F35178A}">
      <dgm:prSet/>
      <dgm:spPr/>
      <dgm:t>
        <a:bodyPr/>
        <a:lstStyle/>
        <a:p>
          <a:endParaRPr lang="pl-PL"/>
        </a:p>
      </dgm:t>
    </dgm:pt>
    <dgm:pt modelId="{9925F009-A116-466E-88BD-338C3DD69DA7}">
      <dgm:prSet phldrT="[Tekst]" custT="1"/>
      <dgm:spPr/>
      <dgm:t>
        <a:bodyPr/>
        <a:lstStyle/>
        <a:p>
          <a:r>
            <a:rPr lang="pl-PL" sz="51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HOMING</a:t>
          </a:r>
        </a:p>
        <a:p>
          <a:r>
            <a:rPr lang="pl-PL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Post-</a:t>
          </a:r>
          <a:r>
            <a:rPr lang="pl-PL" sz="32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doc</a:t>
          </a:r>
          <a:r>
            <a:rPr lang="pl-PL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w Polsce </a:t>
          </a:r>
          <a:endParaRPr lang="pl-PL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815B1FD-D961-4342-86A1-03F4FF611DF3}" type="parTrans" cxnId="{5FD9A009-CB39-4703-9BEB-F8C53D78CCC0}">
      <dgm:prSet/>
      <dgm:spPr/>
      <dgm:t>
        <a:bodyPr/>
        <a:lstStyle/>
        <a:p>
          <a:endParaRPr lang="pl-PL"/>
        </a:p>
      </dgm:t>
    </dgm:pt>
    <dgm:pt modelId="{AD2312EF-A77A-4DFD-A7B2-F22E953BD943}" type="sibTrans" cxnId="{5FD9A009-CB39-4703-9BEB-F8C53D78CCC0}">
      <dgm:prSet/>
      <dgm:spPr/>
      <dgm:t>
        <a:bodyPr/>
        <a:lstStyle/>
        <a:p>
          <a:endParaRPr lang="pl-PL"/>
        </a:p>
      </dgm:t>
    </dgm:pt>
    <dgm:pt modelId="{ADDC82B2-12B0-482F-897A-1FA2FA3648CD}">
      <dgm:prSet phldrT="[Tekst]" custT="1"/>
      <dgm:spPr/>
      <dgm:t>
        <a:bodyPr/>
        <a:lstStyle/>
        <a:p>
          <a:r>
            <a:rPr lang="pl-PL" sz="51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POWROTY</a:t>
          </a:r>
        </a:p>
        <a:p>
          <a:r>
            <a:rPr lang="pl-PL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Nauka po przerwie </a:t>
          </a:r>
          <a:endParaRPr lang="pl-PL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6E7F7A9-5D2F-4CED-A0D8-65C095BD12ED}" type="parTrans" cxnId="{F77AB1A9-D6D8-4C6F-A766-9DFE6CB921C8}">
      <dgm:prSet/>
      <dgm:spPr/>
      <dgm:t>
        <a:bodyPr/>
        <a:lstStyle/>
        <a:p>
          <a:endParaRPr lang="pl-PL"/>
        </a:p>
      </dgm:t>
    </dgm:pt>
    <dgm:pt modelId="{D3C3CA8D-39E2-4FE2-94AA-FAAE3A98B39E}" type="sibTrans" cxnId="{F77AB1A9-D6D8-4C6F-A766-9DFE6CB921C8}">
      <dgm:prSet/>
      <dgm:spPr/>
      <dgm:t>
        <a:bodyPr/>
        <a:lstStyle/>
        <a:p>
          <a:endParaRPr lang="pl-PL"/>
        </a:p>
      </dgm:t>
    </dgm:pt>
    <dgm:pt modelId="{424C4C99-2F5E-43E5-B2CE-E6B815F7A7AC}" type="pres">
      <dgm:prSet presAssocID="{F488CEFB-34B5-4546-A149-1928FA82DEC6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76909047-3F9B-4A6B-B712-97A4A3D5634A}" type="pres">
      <dgm:prSet presAssocID="{4382D968-45E6-45B1-BC17-3F876D0B394D}" presName="roof" presStyleLbl="dkBgShp" presStyleIdx="0" presStyleCnt="2" custLinFactY="100000" custLinFactNeighborY="106823"/>
      <dgm:spPr/>
      <dgm:t>
        <a:bodyPr/>
        <a:lstStyle/>
        <a:p>
          <a:endParaRPr lang="pl-PL"/>
        </a:p>
      </dgm:t>
    </dgm:pt>
    <dgm:pt modelId="{FB8E0C05-177D-43F8-A18A-1C8FFEAB5C5C}" type="pres">
      <dgm:prSet presAssocID="{4382D968-45E6-45B1-BC17-3F876D0B394D}" presName="pillars" presStyleCnt="0"/>
      <dgm:spPr/>
    </dgm:pt>
    <dgm:pt modelId="{5D679BD5-CAFF-4D8E-AC31-DD509035360F}" type="pres">
      <dgm:prSet presAssocID="{4382D968-45E6-45B1-BC17-3F876D0B394D}" presName="pillar1" presStyleLbl="node1" presStyleIdx="0" presStyleCnt="2" custLinFactNeighborY="-5014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5E43030-0192-4906-9B64-51E6F8355409}" type="pres">
      <dgm:prSet presAssocID="{ADDC82B2-12B0-482F-897A-1FA2FA3648CD}" presName="pillarX" presStyleLbl="node1" presStyleIdx="1" presStyleCnt="2" custLinFactNeighborX="0" custLinFactNeighborY="-4761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39C882F-6DE8-43E7-BB71-F2F3BC2CB2C6}" type="pres">
      <dgm:prSet presAssocID="{4382D968-45E6-45B1-BC17-3F876D0B394D}" presName="base" presStyleLbl="dkBgShp" presStyleIdx="1" presStyleCnt="2"/>
      <dgm:spPr/>
    </dgm:pt>
  </dgm:ptLst>
  <dgm:cxnLst>
    <dgm:cxn modelId="{5FD9A009-CB39-4703-9BEB-F8C53D78CCC0}" srcId="{4382D968-45E6-45B1-BC17-3F876D0B394D}" destId="{9925F009-A116-466E-88BD-338C3DD69DA7}" srcOrd="0" destOrd="0" parTransId="{E815B1FD-D961-4342-86A1-03F4FF611DF3}" sibTransId="{AD2312EF-A77A-4DFD-A7B2-F22E953BD943}"/>
    <dgm:cxn modelId="{4C54C9D5-362B-4A77-A69F-6B8D0F35178A}" srcId="{F488CEFB-34B5-4546-A149-1928FA82DEC6}" destId="{4382D968-45E6-45B1-BC17-3F876D0B394D}" srcOrd="0" destOrd="0" parTransId="{7A9BA5AB-4C7E-4E5B-9ED8-E6289851A5AA}" sibTransId="{CC51BE82-92BB-4B9B-81C5-04F3C87AD4BE}"/>
    <dgm:cxn modelId="{B7427CAA-8EE0-490D-B3E1-D19944F60B51}" type="presOf" srcId="{9925F009-A116-466E-88BD-338C3DD69DA7}" destId="{5D679BD5-CAFF-4D8E-AC31-DD509035360F}" srcOrd="0" destOrd="0" presId="urn:microsoft.com/office/officeart/2005/8/layout/hList3"/>
    <dgm:cxn modelId="{D0A66632-ECCC-4567-B6F4-18147A130874}" type="presOf" srcId="{ADDC82B2-12B0-482F-897A-1FA2FA3648CD}" destId="{05E43030-0192-4906-9B64-51E6F8355409}" srcOrd="0" destOrd="0" presId="urn:microsoft.com/office/officeart/2005/8/layout/hList3"/>
    <dgm:cxn modelId="{F77AB1A9-D6D8-4C6F-A766-9DFE6CB921C8}" srcId="{4382D968-45E6-45B1-BC17-3F876D0B394D}" destId="{ADDC82B2-12B0-482F-897A-1FA2FA3648CD}" srcOrd="1" destOrd="0" parTransId="{76E7F7A9-5D2F-4CED-A0D8-65C095BD12ED}" sibTransId="{D3C3CA8D-39E2-4FE2-94AA-FAAE3A98B39E}"/>
    <dgm:cxn modelId="{4ACD61E3-C994-4F56-9387-C75FA76B27BA}" type="presOf" srcId="{4382D968-45E6-45B1-BC17-3F876D0B394D}" destId="{76909047-3F9B-4A6B-B712-97A4A3D5634A}" srcOrd="0" destOrd="0" presId="urn:microsoft.com/office/officeart/2005/8/layout/hList3"/>
    <dgm:cxn modelId="{D88AB55E-29AC-4DE9-A4D4-3FDE7F9E5700}" type="presOf" srcId="{F488CEFB-34B5-4546-A149-1928FA82DEC6}" destId="{424C4C99-2F5E-43E5-B2CE-E6B815F7A7AC}" srcOrd="0" destOrd="0" presId="urn:microsoft.com/office/officeart/2005/8/layout/hList3"/>
    <dgm:cxn modelId="{E204198B-AA24-4B55-81AF-E90F1D4F6C8B}" type="presParOf" srcId="{424C4C99-2F5E-43E5-B2CE-E6B815F7A7AC}" destId="{76909047-3F9B-4A6B-B712-97A4A3D5634A}" srcOrd="0" destOrd="0" presId="urn:microsoft.com/office/officeart/2005/8/layout/hList3"/>
    <dgm:cxn modelId="{E6EF2166-43CD-410A-83FA-61CE58B24E3C}" type="presParOf" srcId="{424C4C99-2F5E-43E5-B2CE-E6B815F7A7AC}" destId="{FB8E0C05-177D-43F8-A18A-1C8FFEAB5C5C}" srcOrd="1" destOrd="0" presId="urn:microsoft.com/office/officeart/2005/8/layout/hList3"/>
    <dgm:cxn modelId="{C0C39EC6-A014-44B0-8A6A-7ED59259C23E}" type="presParOf" srcId="{FB8E0C05-177D-43F8-A18A-1C8FFEAB5C5C}" destId="{5D679BD5-CAFF-4D8E-AC31-DD509035360F}" srcOrd="0" destOrd="0" presId="urn:microsoft.com/office/officeart/2005/8/layout/hList3"/>
    <dgm:cxn modelId="{BA2E70CB-2CA0-4339-B42E-CB9528C42A36}" type="presParOf" srcId="{FB8E0C05-177D-43F8-A18A-1C8FFEAB5C5C}" destId="{05E43030-0192-4906-9B64-51E6F8355409}" srcOrd="1" destOrd="0" presId="urn:microsoft.com/office/officeart/2005/8/layout/hList3"/>
    <dgm:cxn modelId="{21D1DF0A-29CD-43A0-9AE2-A62E09C668D5}" type="presParOf" srcId="{424C4C99-2F5E-43E5-B2CE-E6B815F7A7AC}" destId="{239C882F-6DE8-43E7-BB71-F2F3BC2CB2C6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09EA7D-5243-4339-923E-888F5DAAE3A1}" type="datetimeFigureOut">
              <a:rPr lang="pl-PL" smtClean="0"/>
              <a:t>25.05.2017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B2AF87-B23F-4DA4-BAA1-D50E399FC79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08499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AF87-B23F-4DA4-BAA1-D50E399FC79F}" type="slidenum">
              <a:rPr lang="pl-PL" smtClean="0"/>
              <a:t>31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32524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20000" y="3429001"/>
            <a:ext cx="4233000" cy="274809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>
                <a:solidFill>
                  <a:schemeClr val="bg1"/>
                </a:solidFill>
                <a:latin typeface="Source Sans Pro"/>
                <a:cs typeface="Source Sans Pro"/>
              </a:defRPr>
            </a:lvl1pPr>
          </a:lstStyle>
          <a:p>
            <a:r>
              <a:rPr lang="pl-PL"/>
              <a:t>Kliknij, aby edyt. styl wz. tyt.</a:t>
            </a:r>
            <a:endParaRPr lang="en-US"/>
          </a:p>
        </p:txBody>
      </p:sp>
      <p:pic>
        <p:nvPicPr>
          <p:cNvPr id="7" name="Obraz 6" descr="FNP_logo-whi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540000"/>
            <a:ext cx="2880000" cy="62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627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ajd 1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0000" y="1980000"/>
            <a:ext cx="8467200" cy="651852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defRPr sz="3600">
                <a:solidFill>
                  <a:srgbClr val="0061B0"/>
                </a:solidFill>
                <a:latin typeface="Source Sans Pro"/>
                <a:cs typeface="Source Sans Pro"/>
              </a:defRPr>
            </a:lvl1pPr>
          </a:lstStyle>
          <a:p>
            <a:r>
              <a:rPr lang="pl-PL"/>
              <a:t>Kliknij, aby edyt. styl wz. tyt.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20000" y="2880000"/>
            <a:ext cx="8467200" cy="354319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400">
                <a:latin typeface="Source Sans Pro"/>
                <a:cs typeface="Source Sans Pro"/>
              </a:defRPr>
            </a:lvl1pPr>
            <a:lvl2pPr>
              <a:defRPr sz="2400">
                <a:latin typeface="Source Sans Pro"/>
                <a:cs typeface="Source Sans Pro"/>
              </a:defRPr>
            </a:lvl2pPr>
            <a:lvl3pPr>
              <a:defRPr sz="2400">
                <a:latin typeface="Source Sans Pro"/>
                <a:cs typeface="Source Sans Pro"/>
              </a:defRPr>
            </a:lvl3pPr>
            <a:lvl4pPr>
              <a:defRPr sz="2400">
                <a:latin typeface="Source Sans Pro"/>
                <a:cs typeface="Source Sans Pro"/>
              </a:defRPr>
            </a:lvl4pPr>
            <a:lvl5pPr>
              <a:defRPr sz="2400">
                <a:latin typeface="Source Sans Pro"/>
                <a:cs typeface="Source Sans Pro"/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032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2 kolum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1"/>
          <p:cNvSpPr>
            <a:spLocks noGrp="1"/>
          </p:cNvSpPr>
          <p:nvPr>
            <p:ph type="title"/>
          </p:nvPr>
        </p:nvSpPr>
        <p:spPr>
          <a:xfrm>
            <a:off x="720000" y="1980000"/>
            <a:ext cx="8467200" cy="651852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defRPr sz="3600">
                <a:solidFill>
                  <a:srgbClr val="0061B0"/>
                </a:solidFill>
                <a:latin typeface="Source Sans Pro"/>
                <a:cs typeface="Source Sans Pro"/>
              </a:defRPr>
            </a:lvl1pPr>
          </a:lstStyle>
          <a:p>
            <a:r>
              <a:rPr lang="pl-PL"/>
              <a:t>Kliknij, aby edyt. styl wz. tyt.</a:t>
            </a:r>
            <a:endParaRPr lang="en-US"/>
          </a:p>
        </p:txBody>
      </p:sp>
      <p:sp>
        <p:nvSpPr>
          <p:cNvPr id="10" name="Symbol zastępczy zawartości 2"/>
          <p:cNvSpPr>
            <a:spLocks noGrp="1"/>
          </p:cNvSpPr>
          <p:nvPr>
            <p:ph idx="1"/>
          </p:nvPr>
        </p:nvSpPr>
        <p:spPr>
          <a:xfrm>
            <a:off x="720000" y="2880000"/>
            <a:ext cx="3960000" cy="354319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400">
                <a:latin typeface="Source Sans Pro"/>
                <a:cs typeface="Source Sans Pro"/>
              </a:defRPr>
            </a:lvl1pPr>
            <a:lvl2pPr>
              <a:defRPr sz="2400">
                <a:latin typeface="Source Sans Pro"/>
                <a:cs typeface="Source Sans Pro"/>
              </a:defRPr>
            </a:lvl2pPr>
            <a:lvl3pPr>
              <a:defRPr sz="2400">
                <a:latin typeface="Source Sans Pro"/>
                <a:cs typeface="Source Sans Pro"/>
              </a:defRPr>
            </a:lvl3pPr>
            <a:lvl4pPr>
              <a:defRPr sz="2400">
                <a:latin typeface="Source Sans Pro"/>
                <a:cs typeface="Source Sans Pro"/>
              </a:defRPr>
            </a:lvl4pPr>
            <a:lvl5pPr>
              <a:defRPr sz="2400">
                <a:latin typeface="Source Sans Pro"/>
                <a:cs typeface="Source Sans Pro"/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12" name="Symbol zastępczy zawartości 2"/>
          <p:cNvSpPr>
            <a:spLocks noGrp="1"/>
          </p:cNvSpPr>
          <p:nvPr>
            <p:ph idx="10"/>
          </p:nvPr>
        </p:nvSpPr>
        <p:spPr>
          <a:xfrm>
            <a:off x="5227200" y="2884850"/>
            <a:ext cx="3960000" cy="354319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400">
                <a:latin typeface="Source Sans Pro"/>
                <a:cs typeface="Source Sans Pro"/>
              </a:defRPr>
            </a:lvl1pPr>
            <a:lvl2pPr>
              <a:defRPr sz="2400">
                <a:latin typeface="Source Sans Pro"/>
                <a:cs typeface="Source Sans Pro"/>
              </a:defRPr>
            </a:lvl2pPr>
            <a:lvl3pPr>
              <a:defRPr sz="2400">
                <a:latin typeface="Source Sans Pro"/>
                <a:cs typeface="Source Sans Pro"/>
              </a:defRPr>
            </a:lvl3pPr>
            <a:lvl4pPr>
              <a:defRPr sz="2400">
                <a:latin typeface="Source Sans Pro"/>
                <a:cs typeface="Source Sans Pro"/>
              </a:defRPr>
            </a:lvl4pPr>
            <a:lvl5pPr>
              <a:defRPr sz="2400">
                <a:latin typeface="Source Sans Pro"/>
                <a:cs typeface="Source Sans Pro"/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665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końcowy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FNP_logo-whi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540000"/>
            <a:ext cx="2880000" cy="621474"/>
          </a:xfrm>
          <a:prstGeom prst="rect">
            <a:avLst/>
          </a:prstGeom>
        </p:spPr>
      </p:pic>
      <p:sp>
        <p:nvSpPr>
          <p:cNvPr id="7" name="PoleTekstowe 6"/>
          <p:cNvSpPr txBox="1"/>
          <p:nvPr userDrawn="1"/>
        </p:nvSpPr>
        <p:spPr>
          <a:xfrm>
            <a:off x="720000" y="5467780"/>
            <a:ext cx="3034699" cy="646331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Source Sans Pro"/>
                <a:cs typeface="Source Sans Pro"/>
              </a:rPr>
              <a:t>ul. I. Krasickiego 20/22, 02-611 Warszawa</a:t>
            </a:r>
          </a:p>
          <a:p>
            <a:r>
              <a:rPr lang="en-US" sz="1400">
                <a:solidFill>
                  <a:schemeClr val="bg1"/>
                </a:solidFill>
                <a:latin typeface="Source Sans Pro"/>
                <a:cs typeface="Source Sans Pro"/>
              </a:rPr>
              <a:t>tel.: 22 845 95 00, fnp@fnp.org.pl</a:t>
            </a:r>
          </a:p>
          <a:p>
            <a:r>
              <a:rPr lang="en-US" sz="1400">
                <a:solidFill>
                  <a:schemeClr val="bg1"/>
                </a:solidFill>
                <a:latin typeface="Source Sans Pro"/>
                <a:cs typeface="Source Sans Pro"/>
              </a:rPr>
              <a:t>www.fnp.org.pl</a:t>
            </a:r>
          </a:p>
        </p:txBody>
      </p:sp>
    </p:spTree>
    <p:extLst>
      <p:ext uri="{BB962C8B-B14F-4D97-AF65-F5344CB8AC3E}">
        <p14:creationId xmlns:p14="http://schemas.microsoft.com/office/powerpoint/2010/main" val="3752867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 descr="FNP_logo-blue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540000"/>
            <a:ext cx="2880000" cy="622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641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mailto:anna.raiter@fnp.org.pl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mailto:dariusz.lukaszewski@fnp.org.pl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mailto:beata.fraczak@fnp.org.pl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mailto:monika.bilas@fnp.org.pl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mailto:joanna.rutkowska@fnp.org.pl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np.org.pl/team-i-team-tech-transmisja-online-ze-spotkania-informacyjnego/" TargetMode="External"/><Relationship Id="rId2" Type="http://schemas.openxmlformats.org/officeDocument/2006/relationships/hyperlink" Target="http://www.fnp.org.pl/nowe-programy-fnp-transmisja-on-line-ze-spotkania-informacyjnego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np.org.pl/granty-fnp-dla-mlodych-doktorow-z-polski-i-z-zagranicy-spotkanie-informacyjne/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mailto:justyna.motrenko@fnp.org.pl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mailto:Karolina.Marcinkowska@fnp.org.p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mailto:krystyn.frak@fnp.org.pl" TargetMode="Externa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poir.gov.pl/strony/o-programie/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ctrTitle"/>
          </p:nvPr>
        </p:nvSpPr>
        <p:spPr>
          <a:xfrm>
            <a:off x="912647" y="1261117"/>
            <a:ext cx="8246690" cy="2486901"/>
          </a:xfrm>
        </p:spPr>
        <p:txBody>
          <a:bodyPr/>
          <a:lstStyle/>
          <a:p>
            <a:pPr algn="ctr"/>
            <a:r>
              <a:rPr lang="pl-PL" b="1" dirty="0" smtClean="0">
                <a:latin typeface="Wunderlich" panose="02000503060000020004" pitchFamily="2" charset="0"/>
              </a:rPr>
              <a:t>Oferta </a:t>
            </a:r>
            <a:r>
              <a:rPr lang="pl-PL" b="1" dirty="0">
                <a:latin typeface="Wunderlich" panose="02000503060000020004" pitchFamily="2" charset="0"/>
              </a:rPr>
              <a:t>programowa </a:t>
            </a:r>
            <a:r>
              <a:rPr lang="pl-PL" b="1" dirty="0" smtClean="0">
                <a:latin typeface="Wunderlich" panose="02000503060000020004" pitchFamily="2" charset="0"/>
              </a:rPr>
              <a:t/>
            </a:r>
            <a:br>
              <a:rPr lang="pl-PL" b="1" dirty="0" smtClean="0">
                <a:latin typeface="Wunderlich" panose="02000503060000020004" pitchFamily="2" charset="0"/>
              </a:rPr>
            </a:br>
            <a:r>
              <a:rPr lang="pl-PL" b="1" dirty="0" smtClean="0">
                <a:latin typeface="Wunderlich" panose="02000503060000020004" pitchFamily="2" charset="0"/>
              </a:rPr>
              <a:t>Fundacji na rzecz Nauki Polskiej </a:t>
            </a:r>
            <a:endParaRPr lang="en-US" dirty="0"/>
          </a:p>
        </p:txBody>
      </p:sp>
      <p:sp>
        <p:nvSpPr>
          <p:cNvPr id="2" name="Prostokąt 1"/>
          <p:cNvSpPr/>
          <p:nvPr/>
        </p:nvSpPr>
        <p:spPr>
          <a:xfrm>
            <a:off x="786250" y="4828360"/>
            <a:ext cx="4974469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b="1" dirty="0">
                <a:solidFill>
                  <a:schemeClr val="bg1"/>
                </a:solidFill>
                <a:latin typeface="Arial" pitchFamily="34" charset="0"/>
              </a:rPr>
              <a:t>Krystyna Frąk</a:t>
            </a:r>
          </a:p>
          <a:p>
            <a:pPr>
              <a:defRPr/>
            </a:pPr>
            <a:r>
              <a:rPr lang="pl-PL" sz="1600" b="1" dirty="0" smtClean="0">
                <a:solidFill>
                  <a:schemeClr val="bg1"/>
                </a:solidFill>
                <a:latin typeface="Arial" pitchFamily="34" charset="0"/>
              </a:rPr>
              <a:t>Starszy </a:t>
            </a:r>
            <a:r>
              <a:rPr lang="pl-PL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pl-PL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oordynator Programu FNP</a:t>
            </a:r>
          </a:p>
          <a:p>
            <a:pPr>
              <a:defRPr/>
            </a:pPr>
            <a:endParaRPr lang="pl-PL" sz="1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  <a:defRPr/>
            </a:pPr>
            <a:r>
              <a:rPr lang="pl-PL" sz="1600" b="1" dirty="0" smtClean="0">
                <a:solidFill>
                  <a:schemeClr val="bg1"/>
                </a:solidFill>
              </a:rPr>
              <a:t>Lubelskie </a:t>
            </a:r>
            <a:r>
              <a:rPr lang="pl-PL" sz="1600" b="1" dirty="0">
                <a:solidFill>
                  <a:schemeClr val="bg1"/>
                </a:solidFill>
              </a:rPr>
              <a:t>Forum Młodych Naukowców </a:t>
            </a:r>
          </a:p>
          <a:p>
            <a:pPr>
              <a:spcBef>
                <a:spcPts val="600"/>
              </a:spcBef>
              <a:defRPr/>
            </a:pPr>
            <a:r>
              <a:rPr lang="pl-PL" sz="1600" b="1" dirty="0" smtClean="0">
                <a:solidFill>
                  <a:schemeClr val="bg1"/>
                </a:solidFill>
              </a:rPr>
              <a:t>22 maja 2017</a:t>
            </a:r>
            <a:endParaRPr lang="pl-PL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20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0000" y="1430448"/>
            <a:ext cx="8467200" cy="920746"/>
          </a:xfrm>
        </p:spPr>
        <p:txBody>
          <a:bodyPr/>
          <a:lstStyle/>
          <a:p>
            <a:r>
              <a:rPr lang="pl-PL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Młodzi naukowcy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84197" y="2082297"/>
            <a:ext cx="8871087" cy="434089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dirty="0">
                <a:solidFill>
                  <a:srgbClr val="002060"/>
                </a:solidFill>
              </a:rPr>
              <a:t>W ramach </a:t>
            </a:r>
            <a:r>
              <a:rPr lang="pl-PL" b="1" dirty="0">
                <a:solidFill>
                  <a:srgbClr val="002060"/>
                </a:solidFill>
              </a:rPr>
              <a:t>wynagrodzeń</a:t>
            </a:r>
            <a:r>
              <a:rPr lang="pl-PL" dirty="0">
                <a:solidFill>
                  <a:srgbClr val="002060"/>
                </a:solidFill>
              </a:rPr>
              <a:t> (na podstawie umowy o pracę) kwalifikowane są </a:t>
            </a:r>
            <a:r>
              <a:rPr lang="pl-PL" b="1" dirty="0">
                <a:solidFill>
                  <a:srgbClr val="002060"/>
                </a:solidFill>
              </a:rPr>
              <a:t>całkowite koszty wynagrodzeń wraz z pozapłacowymi kosztami pracy.</a:t>
            </a:r>
            <a:r>
              <a:rPr lang="pl-PL" dirty="0">
                <a:solidFill>
                  <a:srgbClr val="002060"/>
                </a:solidFill>
              </a:rPr>
              <a:t> </a:t>
            </a:r>
            <a:endParaRPr lang="pl-PL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pl-PL" b="1" dirty="0" smtClean="0">
                <a:solidFill>
                  <a:srgbClr val="FF6600"/>
                </a:solidFill>
              </a:rPr>
              <a:t>Sugerowane wynagrodzenia </a:t>
            </a:r>
            <a:r>
              <a:rPr lang="pl-PL" dirty="0" smtClean="0">
                <a:solidFill>
                  <a:srgbClr val="002060"/>
                </a:solidFill>
              </a:rPr>
              <a:t>(praca </a:t>
            </a:r>
            <a:r>
              <a:rPr lang="pl-PL" dirty="0">
                <a:solidFill>
                  <a:srgbClr val="002060"/>
                </a:solidFill>
              </a:rPr>
              <a:t>na rzecz realizacji projektu w pełnym wymiarze </a:t>
            </a:r>
            <a:r>
              <a:rPr lang="pl-PL" dirty="0" smtClean="0">
                <a:solidFill>
                  <a:srgbClr val="002060"/>
                </a:solidFill>
              </a:rPr>
              <a:t>godzin):</a:t>
            </a:r>
            <a:endParaRPr lang="pl-PL" dirty="0">
              <a:solidFill>
                <a:srgbClr val="002060"/>
              </a:solidFill>
            </a:endParaRPr>
          </a:p>
          <a:p>
            <a:pPr>
              <a:spcBef>
                <a:spcPts val="1200"/>
              </a:spcBef>
            </a:pPr>
            <a:r>
              <a:rPr lang="pl-PL" dirty="0">
                <a:solidFill>
                  <a:srgbClr val="002060"/>
                </a:solidFill>
              </a:rPr>
              <a:t>Młody doktor – do </a:t>
            </a:r>
            <a:r>
              <a:rPr lang="pl-PL" b="1" dirty="0">
                <a:solidFill>
                  <a:srgbClr val="002060"/>
                </a:solidFill>
              </a:rPr>
              <a:t>15 000 zł/miesiąc</a:t>
            </a:r>
            <a:r>
              <a:rPr lang="pl-PL" dirty="0">
                <a:solidFill>
                  <a:srgbClr val="002060"/>
                </a:solidFill>
              </a:rPr>
              <a:t>,</a:t>
            </a:r>
          </a:p>
          <a:p>
            <a:r>
              <a:rPr lang="pl-PL" dirty="0">
                <a:solidFill>
                  <a:srgbClr val="002060"/>
                </a:solidFill>
              </a:rPr>
              <a:t>Doktorant – do </a:t>
            </a:r>
            <a:r>
              <a:rPr lang="pl-PL" b="1" dirty="0">
                <a:solidFill>
                  <a:srgbClr val="002060"/>
                </a:solidFill>
              </a:rPr>
              <a:t>8 000 zł/miesiąc</a:t>
            </a:r>
            <a:r>
              <a:rPr lang="pl-PL" dirty="0">
                <a:solidFill>
                  <a:srgbClr val="002060"/>
                </a:solidFill>
              </a:rPr>
              <a:t>,</a:t>
            </a:r>
          </a:p>
          <a:p>
            <a:r>
              <a:rPr lang="pl-PL" dirty="0">
                <a:solidFill>
                  <a:srgbClr val="002060"/>
                </a:solidFill>
              </a:rPr>
              <a:t>Student – do </a:t>
            </a:r>
            <a:r>
              <a:rPr lang="pl-PL" b="1" dirty="0">
                <a:solidFill>
                  <a:srgbClr val="002060"/>
                </a:solidFill>
              </a:rPr>
              <a:t>4 000 zł/miesiąc</a:t>
            </a:r>
            <a:r>
              <a:rPr lang="pl-PL" dirty="0">
                <a:solidFill>
                  <a:srgbClr val="002060"/>
                </a:solidFill>
              </a:rPr>
              <a:t>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pl-PL" sz="2200" dirty="0">
                <a:solidFill>
                  <a:srgbClr val="002060"/>
                </a:solidFill>
              </a:rPr>
              <a:t>Studenci i doktoranci mogą zostać przyjęci do zespołu na podstawie umowy o pracę lub na podstawie </a:t>
            </a:r>
            <a:r>
              <a:rPr lang="pl-PL" sz="2200" b="1" dirty="0">
                <a:solidFill>
                  <a:srgbClr val="002060"/>
                </a:solidFill>
              </a:rPr>
              <a:t>stypendium</a:t>
            </a:r>
            <a:r>
              <a:rPr lang="pl-PL" sz="2200" dirty="0">
                <a:solidFill>
                  <a:srgbClr val="002060"/>
                </a:solidFill>
              </a:rPr>
              <a:t>. </a:t>
            </a:r>
            <a:endParaRPr lang="pl-PL" sz="2200" dirty="0" smtClean="0">
              <a:solidFill>
                <a:srgbClr val="002060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pl-PL" b="1" dirty="0" smtClean="0">
                <a:solidFill>
                  <a:srgbClr val="FF6600"/>
                </a:solidFill>
              </a:rPr>
              <a:t>Sugerowane </a:t>
            </a:r>
            <a:r>
              <a:rPr lang="pl-PL" b="1" dirty="0">
                <a:solidFill>
                  <a:srgbClr val="FF6600"/>
                </a:solidFill>
              </a:rPr>
              <a:t>stawki stypendiów </a:t>
            </a:r>
            <a:r>
              <a:rPr lang="pl-PL" b="1" dirty="0" smtClean="0">
                <a:solidFill>
                  <a:srgbClr val="FF6600"/>
                </a:solidFill>
              </a:rPr>
              <a:t>:</a:t>
            </a:r>
            <a:endParaRPr lang="pl-PL" b="1" dirty="0">
              <a:solidFill>
                <a:srgbClr val="FF6600"/>
              </a:solidFill>
            </a:endParaRPr>
          </a:p>
          <a:p>
            <a:r>
              <a:rPr lang="pl-PL" dirty="0">
                <a:solidFill>
                  <a:srgbClr val="002060"/>
                </a:solidFill>
              </a:rPr>
              <a:t>dla doktoranta </a:t>
            </a:r>
            <a:r>
              <a:rPr lang="pl-PL" b="1" dirty="0">
                <a:solidFill>
                  <a:srgbClr val="002060"/>
                </a:solidFill>
              </a:rPr>
              <a:t>3500–4500 zł/miesiąc</a:t>
            </a:r>
            <a:r>
              <a:rPr lang="pl-PL" dirty="0">
                <a:solidFill>
                  <a:srgbClr val="002060"/>
                </a:solidFill>
              </a:rPr>
              <a:t>,</a:t>
            </a:r>
          </a:p>
          <a:p>
            <a:r>
              <a:rPr lang="pl-PL" dirty="0">
                <a:solidFill>
                  <a:srgbClr val="002060"/>
                </a:solidFill>
              </a:rPr>
              <a:t>dla studenta  </a:t>
            </a:r>
            <a:r>
              <a:rPr lang="pl-PL" b="1" dirty="0">
                <a:solidFill>
                  <a:srgbClr val="002060"/>
                </a:solidFill>
              </a:rPr>
              <a:t>1500–2500 zł/miesiąc</a:t>
            </a:r>
            <a:r>
              <a:rPr lang="pl-PL" dirty="0">
                <a:solidFill>
                  <a:srgbClr val="002060"/>
                </a:solidFill>
              </a:rPr>
              <a:t>.</a:t>
            </a:r>
          </a:p>
          <a:p>
            <a:pPr marL="0" indent="0">
              <a:buNone/>
            </a:pP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853126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720000" y="1493822"/>
            <a:ext cx="8467200" cy="760491"/>
          </a:xfrm>
        </p:spPr>
        <p:txBody>
          <a:bodyPr>
            <a:normAutofit/>
          </a:bodyPr>
          <a:lstStyle/>
          <a:p>
            <a:r>
              <a:rPr lang="pl-PL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PRACE </a:t>
            </a:r>
            <a:r>
              <a:rPr lang="pl-PL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B+R</a:t>
            </a:r>
            <a:r>
              <a:rPr lang="pl-PL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800" dirty="0"/>
              <a:t>(tzw. prace </a:t>
            </a:r>
            <a:r>
              <a:rPr lang="pl-PL" sz="2800" dirty="0" smtClean="0"/>
              <a:t>badawczo-rozwojowe)</a:t>
            </a:r>
            <a:endParaRPr lang="pl-PL" sz="2800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>
          <a:xfrm>
            <a:off x="719999" y="2254313"/>
            <a:ext cx="8550749" cy="4168879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pl-PL" sz="2200" b="1" dirty="0">
                <a:solidFill>
                  <a:srgbClr val="002060"/>
                </a:solidFill>
              </a:rPr>
              <a:t>S</a:t>
            </a:r>
            <a:r>
              <a:rPr lang="pl-PL" sz="2200" b="1" dirty="0" smtClean="0">
                <a:solidFill>
                  <a:srgbClr val="002060"/>
                </a:solidFill>
              </a:rPr>
              <a:t>ystematycznie </a:t>
            </a:r>
            <a:r>
              <a:rPr lang="pl-PL" sz="2200" b="1" dirty="0">
                <a:solidFill>
                  <a:srgbClr val="002060"/>
                </a:solidFill>
              </a:rPr>
              <a:t>prowadzone prace twórcze podjęte w celu zwiększenia zasobu wiedzy, w tym wiedzy o człowieku, kulturze i społeczeństwie, jak również w celu znalezienia nowych zastosowań dla tej wiedzy</a:t>
            </a:r>
            <a:r>
              <a:rPr lang="pl-PL" sz="2200" b="1" dirty="0" smtClean="0">
                <a:solidFill>
                  <a:srgbClr val="002060"/>
                </a:solidFill>
              </a:rPr>
              <a:t>.</a:t>
            </a:r>
          </a:p>
          <a:p>
            <a:pPr marL="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pl-PL" b="1" dirty="0" smtClean="0">
                <a:solidFill>
                  <a:srgbClr val="002060"/>
                </a:solidFill>
              </a:rPr>
              <a:t>Obejmują trzy rodzaje prac:</a:t>
            </a:r>
          </a:p>
          <a:p>
            <a:pPr lvl="0"/>
            <a:r>
              <a:rPr lang="pl-PL" sz="1900" b="1" dirty="0" smtClean="0">
                <a:solidFill>
                  <a:srgbClr val="FF6600"/>
                </a:solidFill>
              </a:rPr>
              <a:t>badania </a:t>
            </a:r>
            <a:r>
              <a:rPr lang="pl-PL" sz="1900" b="1" dirty="0">
                <a:solidFill>
                  <a:srgbClr val="FF6600"/>
                </a:solidFill>
              </a:rPr>
              <a:t>podstawowe </a:t>
            </a:r>
            <a:r>
              <a:rPr lang="pl-PL" sz="1900" b="1" dirty="0">
                <a:solidFill>
                  <a:srgbClr val="002060"/>
                </a:solidFill>
              </a:rPr>
              <a:t>(</a:t>
            </a:r>
            <a:r>
              <a:rPr lang="pl-PL" sz="1900" b="1" dirty="0" smtClean="0">
                <a:solidFill>
                  <a:srgbClr val="FF6600"/>
                </a:solidFill>
              </a:rPr>
              <a:t>basic research </a:t>
            </a:r>
            <a:r>
              <a:rPr lang="pl-PL" sz="1900" b="1" dirty="0" smtClean="0">
                <a:solidFill>
                  <a:srgbClr val="002060"/>
                </a:solidFill>
              </a:rPr>
              <a:t>- </a:t>
            </a:r>
            <a:r>
              <a:rPr lang="pl-PL" sz="1900" b="1" dirty="0">
                <a:solidFill>
                  <a:srgbClr val="002060"/>
                </a:solidFill>
              </a:rPr>
              <a:t>prace </a:t>
            </a:r>
            <a:r>
              <a:rPr lang="pl-PL" sz="1900" b="1" dirty="0" smtClean="0">
                <a:solidFill>
                  <a:srgbClr val="002060"/>
                </a:solidFill>
              </a:rPr>
              <a:t> </a:t>
            </a:r>
            <a:r>
              <a:rPr lang="pl-PL" sz="1900" b="1" dirty="0">
                <a:solidFill>
                  <a:srgbClr val="002060"/>
                </a:solidFill>
              </a:rPr>
              <a:t>teoretyczne i eksperymentalne nieukierunkowane </a:t>
            </a:r>
            <a:r>
              <a:rPr lang="pl-PL" sz="1900" b="1" dirty="0" smtClean="0">
                <a:solidFill>
                  <a:srgbClr val="002060"/>
                </a:solidFill>
              </a:rPr>
              <a:t>na </a:t>
            </a:r>
            <a:r>
              <a:rPr lang="pl-PL" sz="1900" b="1" dirty="0">
                <a:solidFill>
                  <a:srgbClr val="002060"/>
                </a:solidFill>
              </a:rPr>
              <a:t>uzyskanie konkretnych zastosowań);</a:t>
            </a:r>
          </a:p>
          <a:p>
            <a:pPr lvl="0"/>
            <a:r>
              <a:rPr lang="pl-PL" sz="1900" b="1" dirty="0">
                <a:solidFill>
                  <a:srgbClr val="FF6600"/>
                </a:solidFill>
              </a:rPr>
              <a:t>badana stosowane </a:t>
            </a:r>
            <a:r>
              <a:rPr lang="pl-PL" sz="1900" b="1" dirty="0" smtClean="0">
                <a:solidFill>
                  <a:srgbClr val="002060"/>
                </a:solidFill>
              </a:rPr>
              <a:t>(</a:t>
            </a:r>
            <a:r>
              <a:rPr lang="pl-PL" sz="1900" b="1" dirty="0" smtClean="0">
                <a:solidFill>
                  <a:srgbClr val="FF6600"/>
                </a:solidFill>
              </a:rPr>
              <a:t>applied research </a:t>
            </a:r>
            <a:r>
              <a:rPr lang="pl-PL" sz="1900" b="1" dirty="0" smtClean="0">
                <a:solidFill>
                  <a:srgbClr val="002060"/>
                </a:solidFill>
              </a:rPr>
              <a:t>– prace badawcze </a:t>
            </a:r>
            <a:r>
              <a:rPr lang="pl-PL" sz="1900" b="1" dirty="0">
                <a:solidFill>
                  <a:srgbClr val="002060"/>
                </a:solidFill>
              </a:rPr>
              <a:t>podejmowane w celu zdobycia nowej wiedzy mającej konkretne zastosowania);</a:t>
            </a:r>
          </a:p>
          <a:p>
            <a:pPr lvl="0"/>
            <a:r>
              <a:rPr lang="pl-PL" sz="1900" b="1" dirty="0">
                <a:solidFill>
                  <a:srgbClr val="FF6600"/>
                </a:solidFill>
              </a:rPr>
              <a:t>prace rozwojowe </a:t>
            </a:r>
            <a:r>
              <a:rPr lang="pl-PL" sz="1900" b="1" dirty="0" smtClean="0">
                <a:solidFill>
                  <a:srgbClr val="002060"/>
                </a:solidFill>
              </a:rPr>
              <a:t>(</a:t>
            </a:r>
            <a:r>
              <a:rPr lang="pl-PL" sz="1900" b="1" dirty="0" smtClean="0">
                <a:solidFill>
                  <a:srgbClr val="FF6600"/>
                </a:solidFill>
              </a:rPr>
              <a:t>experinmental development </a:t>
            </a:r>
            <a:r>
              <a:rPr lang="pl-PL" sz="1900" b="1" dirty="0" smtClean="0">
                <a:solidFill>
                  <a:srgbClr val="002060"/>
                </a:solidFill>
              </a:rPr>
              <a:t>- </a:t>
            </a:r>
            <a:r>
              <a:rPr lang="pl-PL" sz="1900" b="1" dirty="0">
                <a:solidFill>
                  <a:srgbClr val="002060"/>
                </a:solidFill>
              </a:rPr>
              <a:t>prace </a:t>
            </a:r>
            <a:r>
              <a:rPr lang="pl-PL" sz="1900" b="1" dirty="0" smtClean="0">
                <a:solidFill>
                  <a:srgbClr val="002060"/>
                </a:solidFill>
              </a:rPr>
              <a:t>polegające </a:t>
            </a:r>
            <a:r>
              <a:rPr lang="pl-PL" sz="1900" b="1" dirty="0">
                <a:solidFill>
                  <a:srgbClr val="002060"/>
                </a:solidFill>
              </a:rPr>
              <a:t>na zastosowaniu istniejącej już wiedzy do opracowania nowych lub </a:t>
            </a:r>
            <a:r>
              <a:rPr lang="pl-PL" sz="1900" b="1" dirty="0" smtClean="0">
                <a:solidFill>
                  <a:srgbClr val="002060"/>
                </a:solidFill>
              </a:rPr>
              <a:t>ulepszenia </a:t>
            </a:r>
            <a:r>
              <a:rPr lang="pl-PL" sz="1900" b="1" dirty="0">
                <a:solidFill>
                  <a:srgbClr val="002060"/>
                </a:solidFill>
              </a:rPr>
              <a:t>istniejących wyrobów, usług i procesów).</a:t>
            </a:r>
          </a:p>
          <a:p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355286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41972" y="1509219"/>
            <a:ext cx="8788848" cy="1370781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FIRST </a:t>
            </a:r>
            <a:r>
              <a:rPr lang="pl-PL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TEAM – </a:t>
            </a:r>
            <a:br>
              <a:rPr lang="pl-PL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pierwsze zespoły badawcze kierowane przez </a:t>
            </a:r>
            <a:r>
              <a:rPr lang="pl-PL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doktorów </a:t>
            </a:r>
            <a:r>
              <a:rPr lang="pl-PL" sz="2800" b="1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2800" b="1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800" b="1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</a:t>
            </a:r>
            <a:r>
              <a:rPr lang="pl-PL" sz="28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wczesnym etapie kariery naukowej.</a:t>
            </a:r>
            <a:r>
              <a:rPr lang="pl-PL" sz="2800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2800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28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20000" y="2987644"/>
            <a:ext cx="8596016" cy="3435548"/>
          </a:xfrm>
        </p:spPr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pl-PL" sz="2000" b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Adresaci:</a:t>
            </a:r>
          </a:p>
          <a:p>
            <a:pPr>
              <a:spcBef>
                <a:spcPts val="1200"/>
              </a:spcBef>
            </a:pPr>
            <a:r>
              <a:rPr lang="pl-PL" sz="2000" b="1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stopień doktora </a:t>
            </a:r>
            <a:r>
              <a:rPr lang="pl-PL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nie </a:t>
            </a:r>
            <a:r>
              <a:rPr lang="pl-PL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dłużej niż </a:t>
            </a:r>
            <a:r>
              <a:rPr lang="pl-PL" sz="2000" b="1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pl-PL" sz="20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</a:t>
            </a:r>
            <a:r>
              <a:rPr lang="pl-PL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l-PL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termin </a:t>
            </a:r>
            <a:r>
              <a:rPr lang="pl-PL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 może zostać przedłużony </a:t>
            </a:r>
            <a:r>
              <a:rPr lang="pl-PL" sz="20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9 </a:t>
            </a:r>
            <a:r>
              <a:rPr lang="pl-PL" sz="2000" b="1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pl-PL" sz="2000" b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Warunki </a:t>
            </a:r>
            <a:r>
              <a:rPr lang="pl-PL" sz="20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udziału:</a:t>
            </a:r>
          </a:p>
          <a:p>
            <a:pPr>
              <a:spcBef>
                <a:spcPts val="1800"/>
              </a:spcBef>
            </a:pPr>
            <a:r>
              <a:rPr lang="pl-PL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pl-PL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atrudnienie w zespole </a:t>
            </a:r>
            <a:r>
              <a:rPr lang="pl-PL" sz="2000" b="1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młodych uczonych</a:t>
            </a:r>
            <a:r>
              <a:rPr lang="pl-PL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studentów</a:t>
            </a:r>
            <a:r>
              <a:rPr lang="pl-PL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doktorantów lub młodych </a:t>
            </a:r>
            <a:r>
              <a:rPr lang="pl-PL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doktorów</a:t>
            </a:r>
          </a:p>
          <a:p>
            <a:pPr>
              <a:spcBef>
                <a:spcPts val="600"/>
              </a:spcBef>
            </a:pPr>
            <a:r>
              <a:rPr lang="pl-PL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udział </a:t>
            </a:r>
            <a:r>
              <a:rPr lang="pl-PL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 najmniej jednego </a:t>
            </a:r>
            <a:r>
              <a:rPr lang="pl-PL" sz="20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partnera naukowego</a:t>
            </a:r>
            <a:r>
              <a:rPr lang="pl-PL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 kraju lub z zagranicy.</a:t>
            </a:r>
          </a:p>
          <a:p>
            <a:pPr marL="0" indent="0" algn="just">
              <a:spcBef>
                <a:spcPts val="0"/>
              </a:spcBef>
              <a:buNone/>
            </a:pPr>
            <a:endParaRPr lang="pl-PL" b="1" dirty="0">
              <a:solidFill>
                <a:schemeClr val="tx2"/>
              </a:solidFill>
              <a:latin typeface="Wunderlich" panose="02000503060000020004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1835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0000" y="1674891"/>
            <a:ext cx="8467200" cy="733331"/>
          </a:xfrm>
        </p:spPr>
        <p:txBody>
          <a:bodyPr>
            <a:normAutofit fontScale="90000"/>
          </a:bodyPr>
          <a:lstStyle/>
          <a:p>
            <a:r>
              <a:rPr lang="pl-PL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FIRST  TEAM </a:t>
            </a:r>
            <a:r>
              <a:rPr lang="pl-PL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pl-PL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pierwsze zespoły badawcze </a:t>
            </a:r>
            <a:br>
              <a:rPr lang="pl-PL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b="1" dirty="0">
              <a:solidFill>
                <a:schemeClr val="tx2">
                  <a:lumMod val="75000"/>
                </a:schemeClr>
              </a:solidFill>
              <a:latin typeface="Wunderlich" panose="02000503060000020004" pitchFamily="2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4689" y="2833735"/>
            <a:ext cx="8709434" cy="3539905"/>
          </a:xfrm>
        </p:spPr>
        <p:txBody>
          <a:bodyPr>
            <a:no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pl-PL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Projekty </a:t>
            </a:r>
            <a:r>
              <a:rPr lang="pl-PL" b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mogą </a:t>
            </a:r>
            <a:r>
              <a:rPr lang="pl-PL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być realizowane w </a:t>
            </a:r>
            <a:r>
              <a:rPr lang="pl-PL" b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pl-PL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wariantach</a:t>
            </a:r>
            <a:r>
              <a:rPr lang="pl-PL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spcBef>
                <a:spcPts val="1200"/>
              </a:spcBef>
              <a:buNone/>
            </a:pPr>
            <a:endParaRPr lang="pl-PL" sz="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ts val="1200"/>
              </a:spcBef>
            </a:pPr>
            <a:r>
              <a:rPr lang="pl-PL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przez </a:t>
            </a:r>
            <a:r>
              <a:rPr lang="pl-PL" sz="20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jednostki naukowe </a:t>
            </a:r>
            <a:r>
              <a:rPr lang="pl-PL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zakresie, w którym nie prowadzą działalności gospodarczej (bez udzielania pomocy publicznej),</a:t>
            </a:r>
          </a:p>
          <a:p>
            <a:pPr lvl="0">
              <a:spcBef>
                <a:spcPts val="1200"/>
              </a:spcBef>
            </a:pPr>
            <a:r>
              <a:rPr lang="pl-PL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przez </a:t>
            </a:r>
            <a:r>
              <a:rPr lang="pl-PL" sz="20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przedsiębiorstwa </a:t>
            </a:r>
            <a:r>
              <a:rPr lang="pl-PL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(na zasadach udzielania pomocy publicznej na działalność B+R</a:t>
            </a:r>
            <a:r>
              <a:rPr lang="pl-PL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pl-PL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ts val="1200"/>
              </a:spcBef>
            </a:pPr>
            <a:r>
              <a:rPr lang="pl-PL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przez </a:t>
            </a:r>
            <a:r>
              <a:rPr lang="pl-PL" sz="20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konsorcja naukowo-przemysłowe</a:t>
            </a:r>
            <a:r>
              <a:rPr lang="pl-PL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z udziałem jednej jednostki naukowej i jednego przedsiębiorstwa </a:t>
            </a:r>
            <a:endParaRPr lang="pl-PL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451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0000" y="1674891"/>
            <a:ext cx="8467200" cy="733331"/>
          </a:xfrm>
        </p:spPr>
        <p:txBody>
          <a:bodyPr>
            <a:normAutofit fontScale="90000"/>
          </a:bodyPr>
          <a:lstStyle/>
          <a:p>
            <a:r>
              <a:rPr lang="pl-PL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FIRST  TEAM </a:t>
            </a:r>
            <a:r>
              <a:rPr lang="pl-PL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pl-PL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pierwsze zespoły badawcze </a:t>
            </a:r>
            <a:br>
              <a:rPr lang="pl-PL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b="1" dirty="0">
              <a:solidFill>
                <a:schemeClr val="tx2">
                  <a:lumMod val="75000"/>
                </a:schemeClr>
              </a:solidFill>
              <a:latin typeface="Wunderlich" panose="02000503060000020004" pitchFamily="2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20000" y="2815628"/>
            <a:ext cx="8467200" cy="2788467"/>
          </a:xfrm>
        </p:spPr>
        <p:txBody>
          <a:bodyPr>
            <a:normAutofit lnSpcReduction="10000"/>
          </a:bodyPr>
          <a:lstStyle/>
          <a:p>
            <a:pPr>
              <a:spcBef>
                <a:spcPts val="1800"/>
              </a:spcBef>
            </a:pPr>
            <a:r>
              <a:rPr lang="pl-PL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projekty </a:t>
            </a:r>
            <a:r>
              <a:rPr lang="pl-PL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zgodne z tematami wskazanymi w wykazie </a:t>
            </a:r>
            <a:r>
              <a:rPr lang="pl-PL" sz="20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Krajowych Inteligentnych Specjalizacji</a:t>
            </a:r>
            <a:r>
              <a:rPr lang="pl-PL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l-PL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800"/>
              </a:spcBef>
            </a:pPr>
            <a:r>
              <a:rPr lang="pl-PL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projekty </a:t>
            </a:r>
            <a:r>
              <a:rPr lang="pl-PL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znacznym potencjale </a:t>
            </a:r>
            <a:r>
              <a:rPr lang="pl-PL" sz="20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aplikacyjnym</a:t>
            </a:r>
            <a:r>
              <a:rPr lang="pl-PL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bądź znaczeniu dla rozwiązania istotnego problemu społeczno-gospodarczego</a:t>
            </a:r>
          </a:p>
          <a:p>
            <a:pPr>
              <a:spcBef>
                <a:spcPts val="1800"/>
              </a:spcBef>
            </a:pPr>
            <a:r>
              <a:rPr lang="pl-PL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projekty trwające do </a:t>
            </a:r>
            <a:r>
              <a:rPr lang="pl-PL" sz="20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 </a:t>
            </a:r>
            <a:r>
              <a:rPr lang="pl-PL" sz="2000" b="1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miesięcy </a:t>
            </a:r>
            <a:r>
              <a:rPr lang="pl-PL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(z możliwością przedłużenia o 12 miesięcy z rozszerzeniem rzeczowym i finansowym)</a:t>
            </a:r>
            <a:endParaRPr lang="pl-PL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800"/>
              </a:spcBef>
            </a:pPr>
            <a:r>
              <a:rPr lang="pl-PL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budżet projektu nie powinien przekraczać </a:t>
            </a:r>
            <a:r>
              <a:rPr lang="pl-PL" sz="20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2 000 000 zł. </a:t>
            </a:r>
            <a:endParaRPr lang="en-GB" sz="20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8483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0000" y="1536380"/>
            <a:ext cx="8947034" cy="651852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FIRST  TEAM – </a:t>
            </a:r>
            <a:r>
              <a:rPr lang="pl-PL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pierwsze </a:t>
            </a:r>
            <a:r>
              <a:rPr lang="pl-PL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zespoły </a:t>
            </a:r>
            <a:r>
              <a:rPr lang="pl-PL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badawcze</a:t>
            </a:r>
            <a:endParaRPr lang="en-GB" b="1" dirty="0">
              <a:solidFill>
                <a:schemeClr val="tx2">
                  <a:lumMod val="75000"/>
                </a:schemeClr>
              </a:solidFill>
              <a:latin typeface="Wunderlich" panose="02000503060000020004" pitchFamily="2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20000" y="2688879"/>
            <a:ext cx="8467200" cy="3734313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endParaRPr lang="pl-PL" b="1" dirty="0">
              <a:solidFill>
                <a:schemeClr val="tx2"/>
              </a:solidFill>
              <a:latin typeface="Wunderlich" panose="02000503060000020004" pitchFamily="2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l-PL" sz="600" dirty="0">
              <a:solidFill>
                <a:schemeClr val="tx2"/>
              </a:solidFill>
              <a:latin typeface="Wunderlich" panose="02000503060000020004" pitchFamily="2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l-PL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termin składania </a:t>
            </a:r>
            <a:r>
              <a:rPr lang="pl-PL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wniosków: od </a:t>
            </a:r>
            <a:r>
              <a:rPr lang="pl-PL" b="1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01.08.2017 do</a:t>
            </a:r>
            <a:r>
              <a:rPr lang="pl-PL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b="1" u="sng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20.09.2017</a:t>
            </a:r>
          </a:p>
          <a:p>
            <a:pPr algn="just"/>
            <a:endParaRPr lang="pl-PL" b="1" u="sng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b="1" dirty="0" smtClean="0">
                <a:solidFill>
                  <a:srgbClr val="002060"/>
                </a:solidFill>
              </a:rPr>
              <a:t>Koordynator programu: </a:t>
            </a:r>
          </a:p>
          <a:p>
            <a:pPr marL="0" indent="0">
              <a:buNone/>
            </a:pPr>
            <a:r>
              <a:rPr lang="pl-PL" b="1" dirty="0" smtClean="0">
                <a:solidFill>
                  <a:srgbClr val="FF6600"/>
                </a:solidFill>
              </a:rPr>
              <a:t>dr </a:t>
            </a:r>
            <a:r>
              <a:rPr lang="pl-PL" b="1" dirty="0">
                <a:solidFill>
                  <a:srgbClr val="FF6600"/>
                </a:solidFill>
              </a:rPr>
              <a:t>Anna Raiter-</a:t>
            </a:r>
            <a:r>
              <a:rPr lang="pl-PL" b="1" dirty="0" err="1">
                <a:solidFill>
                  <a:srgbClr val="FF6600"/>
                </a:solidFill>
              </a:rPr>
              <a:t>Smiljanic</a:t>
            </a:r>
            <a:endParaRPr lang="pl-PL" dirty="0">
              <a:solidFill>
                <a:srgbClr val="FF6600"/>
              </a:solidFill>
            </a:endParaRPr>
          </a:p>
          <a:p>
            <a:pPr marL="0" indent="0">
              <a:buNone/>
            </a:pPr>
            <a:r>
              <a:rPr lang="pl-PL" b="1" dirty="0" smtClean="0">
                <a:solidFill>
                  <a:srgbClr val="002060"/>
                </a:solidFill>
              </a:rPr>
              <a:t>tel</a:t>
            </a:r>
            <a:r>
              <a:rPr lang="pl-PL" b="1" dirty="0">
                <a:solidFill>
                  <a:srgbClr val="002060"/>
                </a:solidFill>
              </a:rPr>
              <a:t>.: 22 311 84 42; </a:t>
            </a:r>
            <a:r>
              <a:rPr lang="pl-PL" b="1" dirty="0" smtClean="0">
                <a:solidFill>
                  <a:srgbClr val="002060"/>
                </a:solidFill>
              </a:rPr>
              <a:t> 513 </a:t>
            </a:r>
            <a:r>
              <a:rPr lang="pl-PL" b="1" dirty="0">
                <a:solidFill>
                  <a:srgbClr val="002060"/>
                </a:solidFill>
              </a:rPr>
              <a:t>018 425  </a:t>
            </a:r>
          </a:p>
          <a:p>
            <a:pPr marL="0" indent="0">
              <a:buNone/>
            </a:pPr>
            <a:r>
              <a:rPr lang="pl-PL" dirty="0">
                <a:solidFill>
                  <a:srgbClr val="002060"/>
                </a:solidFill>
              </a:rPr>
              <a:t>e-mail: </a:t>
            </a:r>
            <a:r>
              <a:rPr lang="pl-PL" dirty="0">
                <a:solidFill>
                  <a:srgbClr val="002060"/>
                </a:solidFill>
                <a:hlinkClick r:id="rId2"/>
              </a:rPr>
              <a:t>anna.raiter@fnp.org.pl</a:t>
            </a:r>
            <a:r>
              <a:rPr lang="pl-PL" dirty="0">
                <a:solidFill>
                  <a:srgbClr val="002060"/>
                </a:solidFill>
              </a:rPr>
              <a:t>  </a:t>
            </a:r>
          </a:p>
          <a:p>
            <a:pPr algn="just"/>
            <a:endParaRPr lang="en-GB" dirty="0">
              <a:solidFill>
                <a:schemeClr val="tx2"/>
              </a:solidFill>
              <a:latin typeface="Wunderlich" pitchFamily="2" charset="0"/>
            </a:endParaRPr>
          </a:p>
        </p:txBody>
      </p:sp>
      <p:pic>
        <p:nvPicPr>
          <p:cNvPr id="1026" name="Picture 2" descr="A_Rai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373" y="4399984"/>
            <a:ext cx="1142340" cy="132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14062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19999" y="1367246"/>
            <a:ext cx="8704657" cy="1001485"/>
          </a:xfrm>
        </p:spPr>
        <p:txBody>
          <a:bodyPr>
            <a:normAutofit fontScale="90000"/>
          </a:bodyPr>
          <a:lstStyle/>
          <a:p>
            <a:pPr algn="ctr"/>
            <a:r>
              <a:rPr lang="pl-PL" sz="4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underlich" panose="02000503060000020004" pitchFamily="2" charset="0"/>
                <a:cs typeface="Arial" panose="020B0604020202020204" pitchFamily="34" charset="0"/>
              </a:rPr>
              <a:t>TEAM TECH – </a:t>
            </a:r>
            <a:br>
              <a:rPr lang="pl-PL" sz="4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underlich" panose="02000503060000020004" pitchFamily="2" charset="0"/>
                <a:cs typeface="Arial" panose="020B0604020202020204" pitchFamily="34" charset="0"/>
              </a:rPr>
            </a:br>
            <a:r>
              <a:rPr lang="pl-PL" sz="27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zespoły badawcze wybitnych </a:t>
            </a:r>
            <a:r>
              <a:rPr lang="pl-PL" sz="2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uczonych</a:t>
            </a:r>
            <a:r>
              <a:rPr lang="pl-PL" sz="2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7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27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27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20000" y="2621280"/>
            <a:ext cx="8704656" cy="3801912"/>
          </a:xfrm>
        </p:spPr>
        <p:txBody>
          <a:bodyPr>
            <a:normAutofit fontScale="92500" lnSpcReduction="20000"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pl-PL" b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Adresaci – osoby posiadające:</a:t>
            </a:r>
            <a:endParaRPr lang="pl-PL" b="1" u="sng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800"/>
              </a:spcBef>
            </a:pPr>
            <a:r>
              <a:rPr lang="pl-PL" b="1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 najmniej stopień </a:t>
            </a:r>
            <a:r>
              <a:rPr lang="pl-PL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doktora </a:t>
            </a:r>
            <a:endParaRPr lang="pl-PL" b="1" dirty="0" smtClean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800"/>
              </a:spcBef>
            </a:pPr>
            <a:r>
              <a:rPr lang="pl-PL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doświadczenie</a:t>
            </a:r>
            <a:r>
              <a:rPr lang="pl-PL" b="1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badawcze lub wdrożeniowe</a:t>
            </a:r>
            <a:r>
              <a:rPr lang="pl-PL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poparte osiągnięciami o międzynarodowym </a:t>
            </a:r>
            <a:r>
              <a:rPr lang="pl-PL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zasięgu</a:t>
            </a:r>
          </a:p>
          <a:p>
            <a:pPr>
              <a:spcBef>
                <a:spcPts val="1800"/>
              </a:spcBef>
            </a:pPr>
            <a:r>
              <a:rPr lang="pl-PL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doświadczenie w realizacji </a:t>
            </a:r>
            <a:r>
              <a:rPr lang="pl-PL" b="1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usług badawczych </a:t>
            </a:r>
            <a:r>
              <a:rPr lang="pl-PL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bądź obsłudze </a:t>
            </a:r>
            <a:r>
              <a:rPr lang="pl-PL" b="1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urządzeń badawczych </a:t>
            </a:r>
            <a:r>
              <a:rPr lang="pl-PL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rzecz odbiorców biznesowych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pl-PL" b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Warunki udziału:</a:t>
            </a:r>
            <a:endParaRPr lang="pl-PL" b="1" u="sng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800"/>
              </a:spcBef>
            </a:pPr>
            <a:r>
              <a:rPr lang="pl-PL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zatrudnienie </a:t>
            </a:r>
            <a:r>
              <a:rPr lang="pl-PL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zespole młodych uczonych</a:t>
            </a:r>
            <a:r>
              <a:rPr lang="pl-PL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studentów, doktorantów lub młodych </a:t>
            </a:r>
            <a:r>
              <a:rPr lang="pl-PL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doktorów</a:t>
            </a:r>
            <a:endParaRPr lang="pl-PL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71111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0000" y="1539089"/>
            <a:ext cx="8467200" cy="1131683"/>
          </a:xfrm>
        </p:spPr>
        <p:txBody>
          <a:bodyPr>
            <a:normAutofit fontScale="90000"/>
          </a:bodyPr>
          <a:lstStyle/>
          <a:p>
            <a:pPr algn="ctr"/>
            <a:r>
              <a:rPr lang="pl-PL" sz="4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underlich" panose="02000503060000020004" pitchFamily="2" charset="0"/>
                <a:cs typeface="Arial" panose="020B0604020202020204" pitchFamily="34" charset="0"/>
              </a:rPr>
              <a:t>TEAM TECH – </a:t>
            </a:r>
            <a:br>
              <a:rPr lang="pl-PL" sz="4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underlich" panose="02000503060000020004" pitchFamily="2" charset="0"/>
                <a:cs typeface="Arial" panose="020B0604020202020204" pitchFamily="34" charset="0"/>
              </a:rPr>
            </a:br>
            <a:r>
              <a:rPr lang="pl-PL" sz="27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zespoły badawcze wybitnych </a:t>
            </a:r>
            <a:r>
              <a:rPr lang="pl-PL" sz="2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uczonych</a:t>
            </a:r>
            <a:r>
              <a:rPr lang="pl-PL" sz="2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2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60990" y="3083668"/>
            <a:ext cx="8467200" cy="2645923"/>
          </a:xfrm>
        </p:spPr>
        <p:txBody>
          <a:bodyPr>
            <a:normAutofit lnSpcReduction="10000"/>
          </a:bodyPr>
          <a:lstStyle/>
          <a:p>
            <a:pPr>
              <a:spcBef>
                <a:spcPts val="1800"/>
              </a:spcBef>
            </a:pPr>
            <a:r>
              <a:rPr lang="pl-PL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projekty </a:t>
            </a:r>
            <a:r>
              <a:rPr lang="pl-PL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B+R związane z powstawaniem produktu lub procesem produkcyjnym (technologicznym lub wytwórczym) </a:t>
            </a:r>
            <a:r>
              <a:rPr lang="pl-PL" sz="22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dużym znaczeniu dla </a:t>
            </a:r>
            <a:r>
              <a:rPr lang="pl-PL" sz="2200" b="1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gospodarki</a:t>
            </a:r>
          </a:p>
          <a:p>
            <a:pPr>
              <a:spcBef>
                <a:spcPts val="1800"/>
              </a:spcBef>
            </a:pPr>
            <a:r>
              <a:rPr lang="pl-PL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projekty trwające do </a:t>
            </a:r>
            <a:r>
              <a:rPr lang="pl-PL" sz="22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 </a:t>
            </a:r>
            <a:r>
              <a:rPr lang="pl-PL" sz="2200" b="1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miesięcy </a:t>
            </a:r>
            <a:r>
              <a:rPr lang="pl-PL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(z możliwością przedłużenia o 12 </a:t>
            </a:r>
            <a:r>
              <a:rPr lang="pl-PL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miesięcy, </a:t>
            </a:r>
            <a:r>
              <a:rPr lang="pl-PL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rozszerzeniem rzeczowym i finansowym)</a:t>
            </a:r>
          </a:p>
          <a:p>
            <a:pPr>
              <a:spcBef>
                <a:spcPts val="1800"/>
              </a:spcBef>
            </a:pPr>
            <a:r>
              <a:rPr lang="pl-PL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zaleca </a:t>
            </a:r>
            <a:r>
              <a:rPr lang="pl-PL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się, aby budżet </a:t>
            </a:r>
            <a:r>
              <a:rPr lang="pl-PL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nie </a:t>
            </a:r>
            <a:r>
              <a:rPr lang="pl-PL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przekroczył </a:t>
            </a:r>
            <a:r>
              <a:rPr lang="pl-PL" sz="22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3 500 000 zł.</a:t>
            </a:r>
            <a:r>
              <a:rPr lang="pl-PL" sz="2200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2200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l-PL" sz="22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55923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0000" y="1348967"/>
            <a:ext cx="8467200" cy="1104522"/>
          </a:xfrm>
        </p:spPr>
        <p:txBody>
          <a:bodyPr>
            <a:normAutofit fontScale="90000"/>
          </a:bodyPr>
          <a:lstStyle/>
          <a:p>
            <a:pPr algn="ctr"/>
            <a:r>
              <a:rPr lang="pl-PL" sz="4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underlich" panose="02000503060000020004" pitchFamily="2" charset="0"/>
                <a:cs typeface="Arial" panose="020B0604020202020204" pitchFamily="34" charset="0"/>
              </a:rPr>
              <a:t>TEAM TECH – </a:t>
            </a:r>
            <a:br>
              <a:rPr lang="pl-PL" sz="4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underlich" panose="02000503060000020004" pitchFamily="2" charset="0"/>
                <a:cs typeface="Arial" panose="020B0604020202020204" pitchFamily="34" charset="0"/>
              </a:rPr>
            </a:br>
            <a:r>
              <a:rPr lang="pl-PL" sz="27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zespoły badawcze wybitnych </a:t>
            </a:r>
            <a:r>
              <a:rPr lang="pl-PL" sz="2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uczonych</a:t>
            </a:r>
            <a:r>
              <a:rPr lang="pl-PL" sz="2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2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02797" y="2747534"/>
            <a:ext cx="8467200" cy="3272586"/>
          </a:xfrm>
        </p:spPr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pl-PL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Zachęcamy do obejrzenia relacji ze spotkania informacyjnego poświęconego programom TEAM i TEAM-TECH z dn.10 maja </a:t>
            </a:r>
            <a:r>
              <a:rPr lang="pl-PL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 </a:t>
            </a:r>
          </a:p>
          <a:p>
            <a:pPr>
              <a:spcBef>
                <a:spcPts val="1800"/>
              </a:spcBef>
            </a:pPr>
            <a:r>
              <a:rPr lang="pl-PL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termin </a:t>
            </a:r>
            <a:r>
              <a:rPr lang="pl-PL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składania wniosków: </a:t>
            </a:r>
            <a:r>
              <a:rPr lang="pl-PL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 </a:t>
            </a:r>
            <a:r>
              <a:rPr lang="pl-PL" sz="2000" b="1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20.04.2017 </a:t>
            </a:r>
            <a:r>
              <a:rPr lang="pl-PL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pl-PL" sz="2000" b="1" u="sng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20.06.2017 </a:t>
            </a:r>
          </a:p>
          <a:p>
            <a:endParaRPr lang="pl-PL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Koordynator </a:t>
            </a:r>
            <a:r>
              <a:rPr lang="pl-PL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Programu</a:t>
            </a:r>
          </a:p>
          <a:p>
            <a:pPr marL="0" indent="0">
              <a:buNone/>
            </a:pPr>
            <a:r>
              <a:rPr lang="pl-PL" sz="1800" b="1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 </a:t>
            </a:r>
            <a:r>
              <a:rPr lang="pl-PL" sz="18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inż. Dariusz Łukaszewski</a:t>
            </a:r>
          </a:p>
          <a:p>
            <a:pPr marL="0" indent="0">
              <a:buNone/>
            </a:pPr>
            <a:r>
              <a:rPr lang="pl-PL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tel.: 22 311 84 25, kom. 604 124 840  </a:t>
            </a:r>
          </a:p>
          <a:p>
            <a:pPr marL="0" indent="0">
              <a:buNone/>
            </a:pPr>
            <a:r>
              <a:rPr lang="pl-PL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e-mail: </a:t>
            </a:r>
            <a:r>
              <a:rPr lang="pl-PL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dariusz.lukaszewski@fnp.org.pl</a:t>
            </a:r>
            <a:r>
              <a:rPr lang="pl-PL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pl-PL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2049" name="Picture 1" descr="_MG_03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7259" y="4209861"/>
            <a:ext cx="1407061" cy="1646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55916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41972" y="1509219"/>
            <a:ext cx="8788848" cy="1370781"/>
          </a:xfrm>
        </p:spPr>
        <p:txBody>
          <a:bodyPr>
            <a:normAutofit/>
          </a:bodyPr>
          <a:lstStyle/>
          <a:p>
            <a:pPr algn="ctr"/>
            <a:r>
              <a:rPr lang="pl-PL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TEAM – </a:t>
            </a:r>
            <a:br>
              <a:rPr lang="pl-PL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zespoły badawcze wybitnych uczonych </a:t>
            </a:r>
            <a:endParaRPr lang="en-GB" sz="28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20000" y="2987644"/>
            <a:ext cx="8596016" cy="3435548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pl-PL" sz="2000" b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Adresaci:</a:t>
            </a:r>
          </a:p>
          <a:p>
            <a:pPr>
              <a:spcBef>
                <a:spcPts val="1200"/>
              </a:spcBef>
            </a:pPr>
            <a:r>
              <a:rPr lang="pl-PL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Osoby posiadające </a:t>
            </a:r>
            <a:r>
              <a:rPr lang="pl-PL" sz="20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 najmniej stopień doktora </a:t>
            </a:r>
          </a:p>
          <a:p>
            <a:pPr>
              <a:spcBef>
                <a:spcPts val="600"/>
              </a:spcBef>
            </a:pPr>
            <a:r>
              <a:rPr lang="pl-PL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Osoby posiadające </a:t>
            </a:r>
            <a:r>
              <a:rPr lang="pl-PL" sz="2000" b="1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doświadczenie </a:t>
            </a:r>
            <a:r>
              <a:rPr lang="pl-PL" sz="20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badawcze lub wdrożeniowe</a:t>
            </a:r>
            <a:r>
              <a:rPr lang="pl-PL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poparte osiągnięciami o międzynarodowym </a:t>
            </a:r>
            <a:r>
              <a:rPr lang="pl-PL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zasięgu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pl-PL" sz="20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Warunki udziału:</a:t>
            </a:r>
          </a:p>
          <a:p>
            <a:pPr>
              <a:spcBef>
                <a:spcPts val="1800"/>
              </a:spcBef>
            </a:pPr>
            <a:r>
              <a:rPr lang="pl-PL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pl-PL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atrudnienie </a:t>
            </a:r>
            <a:r>
              <a:rPr lang="pl-PL" sz="2000" b="1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zespole młodych uczonych</a:t>
            </a:r>
            <a:r>
              <a:rPr lang="pl-PL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studentów</a:t>
            </a:r>
            <a:r>
              <a:rPr lang="pl-PL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doktorantów lub młodych </a:t>
            </a:r>
            <a:r>
              <a:rPr lang="pl-PL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doktorów</a:t>
            </a:r>
          </a:p>
          <a:p>
            <a:pPr>
              <a:spcBef>
                <a:spcPts val="600"/>
              </a:spcBef>
            </a:pPr>
            <a:r>
              <a:rPr lang="pl-PL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udział </a:t>
            </a:r>
            <a:r>
              <a:rPr lang="pl-PL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 najmniej jednego </a:t>
            </a:r>
            <a:r>
              <a:rPr lang="pl-PL" sz="20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partnera </a:t>
            </a:r>
            <a:r>
              <a:rPr lang="pl-PL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naukowego z kraju lub z zagranicy.</a:t>
            </a:r>
          </a:p>
          <a:p>
            <a:pPr marL="0" indent="0" algn="just">
              <a:spcBef>
                <a:spcPts val="0"/>
              </a:spcBef>
              <a:buNone/>
            </a:pPr>
            <a:endParaRPr lang="pl-PL" b="1" dirty="0">
              <a:solidFill>
                <a:schemeClr val="tx2"/>
              </a:solidFill>
              <a:latin typeface="Wunderlich" panose="02000503060000020004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981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95098" y="1412340"/>
            <a:ext cx="8467200" cy="733331"/>
          </a:xfrm>
        </p:spPr>
        <p:txBody>
          <a:bodyPr/>
          <a:lstStyle/>
          <a:p>
            <a:r>
              <a:rPr lang="pl-PL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 jesteśmy</a:t>
            </a:r>
            <a:endParaRPr lang="en-U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3085" y="2480650"/>
            <a:ext cx="8834115" cy="3942542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buClr>
                <a:srgbClr val="FF8000"/>
              </a:buClr>
              <a:buFont typeface="Arial" pitchFamily="34" charset="0"/>
              <a:buChar char="•"/>
              <a:defRPr/>
            </a:pPr>
            <a:r>
              <a:rPr lang="pl-PL" sz="2000" b="1" dirty="0">
                <a:solidFill>
                  <a:srgbClr val="002060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Fundacja na rzecz Nauki Polskiej </a:t>
            </a:r>
            <a:r>
              <a:rPr lang="pl-PL" sz="2000" b="1" dirty="0" smtClean="0">
                <a:solidFill>
                  <a:srgbClr val="002060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 jest pozarządową</a:t>
            </a:r>
            <a:r>
              <a:rPr lang="pl-PL" sz="2000" b="1" dirty="0">
                <a:solidFill>
                  <a:srgbClr val="002060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, apolityczną instytucją typu non profit, ustanowioną w 1991 roku </a:t>
            </a:r>
            <a:r>
              <a:rPr lang="pl-PL" sz="20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- 25 lat działalności </a:t>
            </a:r>
            <a:endParaRPr lang="en-US" sz="2000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urce Sans Pro Semibold" panose="020B0603030403020204" pitchFamily="34" charset="0"/>
              <a:ea typeface="Source Sans Pro Semibold" panose="020B0603030403020204" pitchFamily="34" charset="0"/>
            </a:endParaRPr>
          </a:p>
          <a:p>
            <a:pPr>
              <a:spcBef>
                <a:spcPts val="1200"/>
              </a:spcBef>
              <a:buClr>
                <a:srgbClr val="FF8000"/>
              </a:buClr>
              <a:defRPr/>
            </a:pPr>
            <a:r>
              <a:rPr lang="pl-PL" sz="2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Fundusz założycielski  </a:t>
            </a:r>
            <a:r>
              <a:rPr lang="pl-PL" sz="2000" b="1" dirty="0" smtClean="0">
                <a:solidFill>
                  <a:srgbClr val="002060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- z części likwidowanego Centralnego Funduszu Rozwoju Nauki i Techniki wynosił  </a:t>
            </a:r>
            <a:r>
              <a:rPr lang="pl-PL" sz="2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95 mln zł</a:t>
            </a:r>
          </a:p>
          <a:p>
            <a:pPr>
              <a:spcBef>
                <a:spcPts val="1200"/>
              </a:spcBef>
              <a:buClr>
                <a:srgbClr val="FF8000"/>
              </a:buClr>
              <a:defRPr/>
            </a:pPr>
            <a:r>
              <a:rPr lang="pl-PL" sz="2000" b="1" dirty="0" smtClean="0">
                <a:solidFill>
                  <a:srgbClr val="002060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Jest </a:t>
            </a:r>
            <a:r>
              <a:rPr lang="pl-PL" sz="20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największym pozabudżetowym źródłem finansowania nauki </a:t>
            </a:r>
            <a:r>
              <a:rPr lang="pl-PL" sz="2000" b="1" dirty="0">
                <a:solidFill>
                  <a:srgbClr val="002060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w Polsce (środki własne z pomnażania kapitału żelaznego i fundusze strukturalne)</a:t>
            </a:r>
          </a:p>
          <a:p>
            <a:pPr>
              <a:spcBef>
                <a:spcPts val="1200"/>
              </a:spcBef>
              <a:buClr>
                <a:srgbClr val="FF8000"/>
              </a:buClr>
              <a:defRPr/>
            </a:pPr>
            <a:r>
              <a:rPr lang="pl-PL" sz="2000" b="1" dirty="0" smtClean="0">
                <a:solidFill>
                  <a:srgbClr val="002060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Na </a:t>
            </a:r>
            <a:r>
              <a:rPr lang="pl-PL" sz="2000" b="1" dirty="0">
                <a:solidFill>
                  <a:srgbClr val="002060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wsparcie nauki i </a:t>
            </a:r>
            <a:r>
              <a:rPr lang="pl-PL" sz="2000" b="1" dirty="0" smtClean="0">
                <a:solidFill>
                  <a:srgbClr val="002060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uczonych przekazano </a:t>
            </a:r>
            <a:r>
              <a:rPr lang="pl-PL" sz="2000" b="1" dirty="0">
                <a:solidFill>
                  <a:srgbClr val="002060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łącznie </a:t>
            </a:r>
            <a:r>
              <a:rPr lang="pl-PL" sz="2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ponad 928 </a:t>
            </a:r>
            <a:r>
              <a:rPr lang="pl-PL" sz="20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mln zł </a:t>
            </a:r>
            <a:endParaRPr lang="pl-PL" sz="2000" b="1" dirty="0" smtClean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urce Sans Pro Semibold" panose="020B0603030403020204" pitchFamily="34" charset="0"/>
              <a:ea typeface="Source Sans Pro Semibold" panose="020B0603030403020204" pitchFamily="34" charset="0"/>
            </a:endParaRPr>
          </a:p>
          <a:p>
            <a:pPr>
              <a:spcBef>
                <a:spcPts val="1200"/>
              </a:spcBef>
              <a:buClr>
                <a:srgbClr val="FF8000"/>
              </a:buClr>
              <a:buFont typeface="Arial" pitchFamily="34" charset="0"/>
              <a:buChar char="•"/>
              <a:defRPr/>
            </a:pPr>
            <a:r>
              <a:rPr lang="pl-PL" sz="2000" dirty="0" smtClean="0">
                <a:solidFill>
                  <a:srgbClr val="002060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Fundacja na rzecz Nauki Polskiej jest </a:t>
            </a:r>
            <a:r>
              <a:rPr lang="pl-PL" sz="20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organizacją pożytku publicznego</a:t>
            </a:r>
            <a:r>
              <a:rPr lang="pl-PL" sz="2000" dirty="0" smtClean="0">
                <a:solidFill>
                  <a:srgbClr val="FF6600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 </a:t>
            </a:r>
            <a:r>
              <a:rPr lang="pl-PL" sz="2000" dirty="0" smtClean="0">
                <a:solidFill>
                  <a:srgbClr val="002060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zarejestrowana w KRS pod numerem 0000109744.</a:t>
            </a:r>
            <a:endParaRPr lang="pl-PL" sz="2000" dirty="0">
              <a:solidFill>
                <a:srgbClr val="002060"/>
              </a:solidFill>
              <a:latin typeface="Source Sans Pro Semibold" panose="020B0603030403020204" pitchFamily="34" charset="0"/>
              <a:ea typeface="Source Sans Pro Semibold" panose="020B06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11863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0000" y="1348967"/>
            <a:ext cx="8467200" cy="1104522"/>
          </a:xfrm>
        </p:spPr>
        <p:txBody>
          <a:bodyPr>
            <a:normAutofit fontScale="90000"/>
          </a:bodyPr>
          <a:lstStyle/>
          <a:p>
            <a:pPr algn="ctr"/>
            <a:r>
              <a:rPr lang="pl-PL" sz="4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underlich" panose="02000503060000020004" pitchFamily="2" charset="0"/>
                <a:cs typeface="Arial" panose="020B0604020202020204" pitchFamily="34" charset="0"/>
              </a:rPr>
              <a:t>TEAM– </a:t>
            </a:r>
            <a:br>
              <a:rPr lang="pl-PL" sz="4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underlich" panose="02000503060000020004" pitchFamily="2" charset="0"/>
                <a:cs typeface="Arial" panose="020B0604020202020204" pitchFamily="34" charset="0"/>
              </a:rPr>
            </a:br>
            <a:r>
              <a:rPr lang="pl-PL" sz="27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zespoły badawcze wybitnych uczonych</a:t>
            </a:r>
            <a:r>
              <a:rPr lang="pl-PL" sz="27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2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20000" y="2743200"/>
            <a:ext cx="8640920" cy="3581400"/>
          </a:xfrm>
        </p:spPr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pl-PL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Zachęcamy do obejrzenia relacji ze spotkania informacyjnego poświęconego programom TEAM i TEAM-TECH z dn.10 maja </a:t>
            </a:r>
            <a:r>
              <a:rPr lang="pl-PL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 </a:t>
            </a:r>
          </a:p>
          <a:p>
            <a:pPr>
              <a:spcBef>
                <a:spcPts val="1800"/>
              </a:spcBef>
            </a:pPr>
            <a:r>
              <a:rPr lang="pl-PL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termin </a:t>
            </a:r>
            <a:r>
              <a:rPr lang="pl-PL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składania wniosków: </a:t>
            </a:r>
            <a:r>
              <a:rPr lang="pl-PL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 </a:t>
            </a:r>
            <a:r>
              <a:rPr lang="pl-PL" sz="2000" b="1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20.04.2017 </a:t>
            </a:r>
            <a:r>
              <a:rPr lang="pl-PL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pl-PL" sz="2000" b="1" u="sng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20.06.2017 </a:t>
            </a:r>
          </a:p>
          <a:p>
            <a:endParaRPr lang="pl-PL" sz="2000" dirty="0" smtClean="0"/>
          </a:p>
          <a:p>
            <a:endParaRPr lang="pl-PL" sz="2000" dirty="0"/>
          </a:p>
          <a:p>
            <a:pPr marL="0" indent="0">
              <a:buNone/>
            </a:pPr>
            <a:r>
              <a:rPr lang="pl-PL" sz="1600" b="1" dirty="0" smtClean="0">
                <a:solidFill>
                  <a:srgbClr val="002060"/>
                </a:solidFill>
              </a:rPr>
              <a:t>Kierownik </a:t>
            </a:r>
            <a:r>
              <a:rPr lang="pl-PL" sz="1600" b="1" dirty="0">
                <a:solidFill>
                  <a:srgbClr val="002060"/>
                </a:solidFill>
              </a:rPr>
              <a:t>Zespołu ds. Koordynacji Programów</a:t>
            </a:r>
          </a:p>
          <a:p>
            <a:pPr marL="0" indent="0">
              <a:buNone/>
            </a:pPr>
            <a:r>
              <a:rPr lang="pl-PL" sz="1800" b="1" dirty="0" smtClean="0">
                <a:solidFill>
                  <a:srgbClr val="FF6600"/>
                </a:solidFill>
              </a:rPr>
              <a:t>Dr Beata Frączak</a:t>
            </a:r>
            <a:endParaRPr lang="pl-PL" sz="1800" dirty="0" smtClean="0">
              <a:solidFill>
                <a:srgbClr val="FF6600"/>
              </a:solidFill>
            </a:endParaRPr>
          </a:p>
          <a:p>
            <a:pPr marL="0" indent="0">
              <a:buNone/>
            </a:pPr>
            <a:r>
              <a:rPr lang="pl-PL" sz="1800" dirty="0" smtClean="0">
                <a:solidFill>
                  <a:srgbClr val="002060"/>
                </a:solidFill>
              </a:rPr>
              <a:t>tel.: 22 845 95 43  </a:t>
            </a:r>
            <a:endParaRPr lang="pl-PL" sz="1800" dirty="0"/>
          </a:p>
          <a:p>
            <a:pPr marL="0" indent="0">
              <a:buNone/>
            </a:pPr>
            <a:r>
              <a:rPr lang="pl-PL" sz="1800" dirty="0" smtClean="0">
                <a:solidFill>
                  <a:srgbClr val="002060"/>
                </a:solidFill>
              </a:rPr>
              <a:t>e-mail</a:t>
            </a:r>
            <a:r>
              <a:rPr lang="pl-PL" sz="1800" dirty="0">
                <a:solidFill>
                  <a:srgbClr val="002060"/>
                </a:solidFill>
              </a:rPr>
              <a:t>: </a:t>
            </a:r>
            <a:r>
              <a:rPr lang="pl-PL" sz="1800" dirty="0">
                <a:solidFill>
                  <a:srgbClr val="002060"/>
                </a:solidFill>
                <a:hlinkClick r:id="rId2"/>
              </a:rPr>
              <a:t>beata.fraczak@fnp.org.pl</a:t>
            </a:r>
            <a:r>
              <a:rPr lang="pl-PL" sz="1800" dirty="0">
                <a:solidFill>
                  <a:srgbClr val="002060"/>
                </a:solidFill>
              </a:rPr>
              <a:t> </a:t>
            </a:r>
            <a:r>
              <a:rPr lang="pl-PL" sz="2000" dirty="0">
                <a:solidFill>
                  <a:srgbClr val="002060"/>
                </a:solidFill>
              </a:rPr>
              <a:t> </a:t>
            </a:r>
            <a:endParaRPr lang="pl-PL" sz="2000" dirty="0"/>
          </a:p>
          <a:p>
            <a:pPr marL="0" indent="0">
              <a:buNone/>
            </a:pPr>
            <a:endParaRPr lang="pl-PL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Beata_Fracza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693" y="4394200"/>
            <a:ext cx="128270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917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latin typeface="Wunderlich" panose="02000503060000020004" pitchFamily="2" charset="0"/>
              </a:rPr>
              <a:t>Nauka </a:t>
            </a:r>
            <a:r>
              <a:rPr lang="pl-PL" b="1" dirty="0" smtClean="0">
                <a:latin typeface="Wunderlich" panose="02000503060000020004" pitchFamily="2" charset="0"/>
              </a:rPr>
              <a:t>w Polsce</a:t>
            </a:r>
            <a:endParaRPr lang="pl-PL" dirty="0"/>
          </a:p>
        </p:txBody>
      </p:sp>
      <p:graphicFrame>
        <p:nvGraphicFramePr>
          <p:cNvPr id="4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1017262"/>
              </p:ext>
            </p:extLst>
          </p:nvPr>
        </p:nvGraphicFramePr>
        <p:xfrm>
          <a:off x="1059679" y="2743201"/>
          <a:ext cx="7581010" cy="3554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491318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0000" y="1274323"/>
            <a:ext cx="8467200" cy="1527243"/>
          </a:xfrm>
        </p:spPr>
        <p:txBody>
          <a:bodyPr>
            <a:normAutofit fontScale="90000"/>
          </a:bodyPr>
          <a:lstStyle/>
          <a:p>
            <a:pPr algn="ctr"/>
            <a:r>
              <a:rPr lang="pl-PL" sz="44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HOMING –</a:t>
            </a:r>
            <a:r>
              <a:rPr lang="pl-PL" sz="2000" b="1" dirty="0" smtClean="0"/>
              <a:t> </a:t>
            </a:r>
            <a:br>
              <a:rPr lang="pl-PL" sz="2000" b="1" dirty="0" smtClean="0"/>
            </a:br>
            <a:r>
              <a:rPr lang="pl-PL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projekty </a:t>
            </a:r>
            <a:r>
              <a:rPr lang="pl-PL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charakterze staży podoktorskich </a:t>
            </a:r>
            <a:r>
              <a:rPr lang="pl-PL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dla </a:t>
            </a:r>
            <a:br>
              <a:rPr lang="pl-PL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b="1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młodych </a:t>
            </a:r>
            <a:r>
              <a:rPr lang="pl-PL" sz="24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doktorów przyjeżdżających do Polski z </a:t>
            </a:r>
            <a:r>
              <a:rPr lang="pl-PL" sz="2400" b="1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zagranicy</a:t>
            </a:r>
            <a:r>
              <a:rPr lang="pl-PL" sz="2400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2400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b="1" dirty="0"/>
              <a:t/>
            </a:r>
            <a:br>
              <a:rPr lang="pl-PL" b="1" dirty="0"/>
            </a:br>
            <a:r>
              <a:rPr lang="pl-PL" b="1" dirty="0" smtClean="0"/>
              <a:t>   </a:t>
            </a:r>
            <a:endParaRPr lang="en-GB" b="1" dirty="0">
              <a:solidFill>
                <a:schemeClr val="tx2">
                  <a:lumMod val="75000"/>
                </a:schemeClr>
              </a:solidFill>
              <a:latin typeface="Wunderlich" panose="02000503060000020004" pitchFamily="2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20000" y="2875280"/>
            <a:ext cx="8667840" cy="3547911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pl-PL" sz="2000" b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stypendium mogą ubiegać się osoby, które: </a:t>
            </a:r>
            <a:endParaRPr lang="pl-PL" sz="2000" b="1" u="sng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1800"/>
              </a:spcBef>
            </a:pPr>
            <a:r>
              <a:rPr lang="pl-PL" sz="2000" b="1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posiadają</a:t>
            </a:r>
            <a:r>
              <a:rPr lang="pl-PL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stopień </a:t>
            </a:r>
            <a:r>
              <a:rPr lang="pl-PL" sz="2000" b="1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doktora </a:t>
            </a:r>
            <a:r>
              <a:rPr lang="pl-PL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nie dłużej niż przez okres </a:t>
            </a:r>
            <a:r>
              <a:rPr lang="pl-PL" sz="20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lat</a:t>
            </a:r>
            <a:r>
              <a:rPr lang="pl-PL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l-PL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termin ten może </a:t>
            </a:r>
            <a:r>
              <a:rPr lang="pl-PL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zostać przedłużony </a:t>
            </a:r>
            <a:r>
              <a:rPr lang="pl-PL" sz="20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lang="pl-PL" sz="2000" b="1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</a:t>
            </a:r>
            <a:r>
              <a:rPr lang="pl-PL" sz="20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 </a:t>
            </a:r>
            <a:r>
              <a:rPr lang="pl-PL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 uzyskania stopnia naukowego, </a:t>
            </a:r>
            <a:endParaRPr lang="pl-PL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</a:pPr>
            <a:r>
              <a:rPr lang="pl-PL" sz="2000" b="1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przebywały </a:t>
            </a:r>
            <a:r>
              <a:rPr lang="pl-PL" sz="20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poza Polską </a:t>
            </a:r>
            <a:r>
              <a:rPr lang="pl-PL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nieprzerwanie przez co najmniej </a:t>
            </a:r>
            <a:r>
              <a:rPr lang="pl-PL" sz="20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miesięcy </a:t>
            </a:r>
            <a:r>
              <a:rPr lang="pl-PL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celu prowadzenia badan naukowych;</a:t>
            </a:r>
          </a:p>
          <a:p>
            <a:pPr>
              <a:spcBef>
                <a:spcPts val="1200"/>
              </a:spcBef>
            </a:pPr>
            <a:r>
              <a:rPr lang="pl-PL" sz="20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pl-PL" sz="2000" b="1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ają  </a:t>
            </a:r>
            <a:r>
              <a:rPr lang="pl-PL" sz="20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zamiar przyjechać do Polski </a:t>
            </a:r>
            <a:r>
              <a:rPr lang="pl-PL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nie później niż w terminie rozpoczęcia projektu </a:t>
            </a:r>
            <a:r>
              <a:rPr lang="pl-PL" sz="2000" b="1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lub przyjechały </a:t>
            </a:r>
            <a:r>
              <a:rPr lang="pl-PL" sz="20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Polski </a:t>
            </a:r>
            <a:r>
              <a:rPr lang="pl-PL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nie wcześniej niż w roku poprzedzającym termin składania wniosków w konkursie</a:t>
            </a:r>
            <a:r>
              <a:rPr lang="pl-PL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l-PL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4910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0000" y="1204112"/>
            <a:ext cx="8467200" cy="141234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44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HOMING–</a:t>
            </a:r>
            <a:r>
              <a:rPr lang="pl-PL" sz="2000" b="1" dirty="0"/>
              <a:t> </a:t>
            </a:r>
            <a:br>
              <a:rPr lang="pl-PL" sz="2000" b="1" dirty="0"/>
            </a:br>
            <a:r>
              <a:rPr lang="pl-PL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projekty o charakterze </a:t>
            </a:r>
            <a:r>
              <a:rPr lang="pl-PL" sz="22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staży podoktorskich </a:t>
            </a:r>
            <a:r>
              <a:rPr lang="pl-PL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realizowanych przez młodych doktorów </a:t>
            </a:r>
            <a:r>
              <a:rPr lang="pl-PL" sz="2400" b="1" dirty="0">
                <a:solidFill>
                  <a:srgbClr val="002060"/>
                </a:solidFill>
              </a:rPr>
              <a:t>przyjeżdżających do Polski z zagranicy</a:t>
            </a:r>
            <a:r>
              <a:rPr lang="pl-PL" sz="2000" dirty="0">
                <a:solidFill>
                  <a:srgbClr val="002060"/>
                </a:solidFill>
              </a:rPr>
              <a:t/>
            </a:r>
            <a:br>
              <a:rPr lang="pl-PL" sz="2000" dirty="0">
                <a:solidFill>
                  <a:srgbClr val="002060"/>
                </a:solidFill>
              </a:rPr>
            </a:br>
            <a:r>
              <a:rPr lang="pl-PL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b="1" dirty="0"/>
              <a:t/>
            </a:r>
            <a:br>
              <a:rPr lang="pl-PL" b="1" dirty="0"/>
            </a:br>
            <a:endParaRPr lang="en-GB" b="1" dirty="0">
              <a:solidFill>
                <a:schemeClr val="tx2">
                  <a:lumMod val="75000"/>
                </a:schemeClr>
              </a:solidFill>
              <a:latin typeface="Wunderlich" panose="02000503060000020004" pitchFamily="2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20000" y="2684834"/>
            <a:ext cx="8718640" cy="3738358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pl-PL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</a:t>
            </a:r>
            <a:r>
              <a:rPr lang="pl-PL" sz="2000" b="1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dla młodych </a:t>
            </a:r>
            <a:r>
              <a:rPr lang="pl-PL" sz="20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doktorów z całego świata </a:t>
            </a:r>
            <a:r>
              <a:rPr lang="pl-PL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l-PL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niezależnie od ich narodowości), </a:t>
            </a:r>
            <a:r>
              <a:rPr lang="pl-PL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 </a:t>
            </a:r>
            <a:r>
              <a:rPr lang="pl-PL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szczególnym uwzględnieniem powrotów do kraju wybitnych naukowców polskiego </a:t>
            </a:r>
            <a:r>
              <a:rPr lang="pl-PL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pochodzenia</a:t>
            </a:r>
            <a:endParaRPr lang="pl-PL" sz="2000" b="1" u="sng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spcBef>
                <a:spcPts val="600"/>
              </a:spcBef>
              <a:buNone/>
            </a:pPr>
            <a:r>
              <a:rPr lang="pl-PL" sz="20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pl-PL" sz="2000" b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rojekty </a:t>
            </a:r>
          </a:p>
          <a:p>
            <a:pPr>
              <a:spcBef>
                <a:spcPts val="600"/>
              </a:spcBef>
            </a:pPr>
            <a:r>
              <a:rPr lang="pl-PL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zgodne </a:t>
            </a:r>
            <a:r>
              <a:rPr lang="pl-PL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tematami wskazanymi w wykazie </a:t>
            </a:r>
            <a:r>
              <a:rPr lang="pl-PL" sz="20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Krajowych Inteligentnych Specjalizacji</a:t>
            </a:r>
            <a:r>
              <a:rPr lang="pl-PL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l-PL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pl-PL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projekty o znacznym potencjale</a:t>
            </a:r>
            <a:r>
              <a:rPr lang="pl-PL" sz="20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aplikacyjnym </a:t>
            </a:r>
            <a:r>
              <a:rPr lang="pl-PL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bądź znaczeniu dla rozwiązania istotnego problemu społeczno-gospodarczego</a:t>
            </a:r>
          </a:p>
          <a:p>
            <a:pPr>
              <a:spcBef>
                <a:spcPts val="600"/>
              </a:spcBef>
            </a:pPr>
            <a:r>
              <a:rPr lang="pl-PL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trwające </a:t>
            </a:r>
            <a:r>
              <a:rPr lang="pl-PL" sz="20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24 </a:t>
            </a:r>
            <a:r>
              <a:rPr lang="pl-PL" sz="2000" b="1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miesięcy </a:t>
            </a:r>
            <a:endParaRPr lang="pl-PL" sz="20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pl-PL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budżet </a:t>
            </a:r>
            <a:r>
              <a:rPr lang="pl-PL" sz="2000" b="1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800 </a:t>
            </a:r>
            <a:r>
              <a:rPr lang="pl-PL" sz="20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zł</a:t>
            </a:r>
            <a:r>
              <a:rPr lang="pl-PL" sz="2000" b="1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967340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0000" y="1204112"/>
            <a:ext cx="8467200" cy="141234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44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HOMING–</a:t>
            </a:r>
            <a:r>
              <a:rPr lang="pl-PL" sz="2000" b="1" dirty="0"/>
              <a:t> </a:t>
            </a:r>
            <a:br>
              <a:rPr lang="pl-PL" sz="2000" b="1" dirty="0"/>
            </a:br>
            <a:r>
              <a:rPr lang="pl-PL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projekty o charakterze staży podoktorskich realizowanych przez </a:t>
            </a:r>
            <a:r>
              <a:rPr lang="pl-PL" sz="22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młodych doktorów </a:t>
            </a:r>
            <a:r>
              <a:rPr lang="pl-PL" sz="2400" b="1" dirty="0">
                <a:solidFill>
                  <a:srgbClr val="FF6600"/>
                </a:solidFill>
              </a:rPr>
              <a:t>przyjeżdżających do Polski z zagranicy</a:t>
            </a:r>
            <a:r>
              <a:rPr lang="pl-PL" sz="2000" dirty="0">
                <a:solidFill>
                  <a:srgbClr val="FF6600"/>
                </a:solidFill>
              </a:rPr>
              <a:t/>
            </a:r>
            <a:br>
              <a:rPr lang="pl-PL" sz="2000" dirty="0">
                <a:solidFill>
                  <a:srgbClr val="FF6600"/>
                </a:solidFill>
              </a:rPr>
            </a:br>
            <a:r>
              <a:rPr lang="pl-PL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b="1" dirty="0"/>
              <a:t/>
            </a:r>
            <a:br>
              <a:rPr lang="pl-PL" b="1" dirty="0"/>
            </a:br>
            <a:endParaRPr lang="en-GB" b="1" dirty="0">
              <a:solidFill>
                <a:schemeClr val="tx2">
                  <a:lumMod val="75000"/>
                </a:schemeClr>
              </a:solidFill>
              <a:latin typeface="Wunderlich" panose="02000503060000020004" pitchFamily="2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6145" y="3064213"/>
            <a:ext cx="8467200" cy="2821021"/>
          </a:xfrm>
        </p:spPr>
        <p:txBody>
          <a:bodyPr>
            <a:normAutofit/>
          </a:bodyPr>
          <a:lstStyle/>
          <a:p>
            <a:pPr algn="just">
              <a:spcBef>
                <a:spcPts val="1200"/>
              </a:spcBef>
            </a:pPr>
            <a:r>
              <a:rPr lang="pl-PL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termin składania wniosków: </a:t>
            </a:r>
            <a:r>
              <a:rPr lang="pl-PL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 </a:t>
            </a:r>
            <a:r>
              <a:rPr lang="pl-PL" sz="2000" b="1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01.08.2017 </a:t>
            </a:r>
            <a:r>
              <a:rPr lang="pl-PL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  <a:r>
              <a:rPr lang="pl-PL" sz="2000" b="1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pl-PL" sz="2000" b="1" u="sng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30.09.2017 </a:t>
            </a:r>
          </a:p>
          <a:p>
            <a:endParaRPr lang="pl-PL" sz="2000" b="1" dirty="0" smtClean="0"/>
          </a:p>
          <a:p>
            <a:pPr marL="0" indent="0">
              <a:buNone/>
            </a:pPr>
            <a:r>
              <a:rPr lang="pl-PL" sz="2000" b="1" dirty="0" smtClean="0">
                <a:solidFill>
                  <a:srgbClr val="002060"/>
                </a:solidFill>
              </a:rPr>
              <a:t>Koordynator </a:t>
            </a:r>
            <a:r>
              <a:rPr lang="pl-PL" sz="2000" b="1" dirty="0">
                <a:solidFill>
                  <a:srgbClr val="002060"/>
                </a:solidFill>
              </a:rPr>
              <a:t>Programu</a:t>
            </a:r>
          </a:p>
          <a:p>
            <a:pPr marL="0" indent="0">
              <a:buNone/>
            </a:pPr>
            <a:r>
              <a:rPr lang="pl-PL" sz="2000" b="1" dirty="0" smtClean="0">
                <a:solidFill>
                  <a:srgbClr val="FF6600"/>
                </a:solidFill>
              </a:rPr>
              <a:t>dr </a:t>
            </a:r>
            <a:r>
              <a:rPr lang="pl-PL" sz="2000" b="1" dirty="0">
                <a:solidFill>
                  <a:srgbClr val="FF6600"/>
                </a:solidFill>
              </a:rPr>
              <a:t>Monika Biłas-Henne</a:t>
            </a:r>
          </a:p>
          <a:p>
            <a:pPr marL="0" indent="0">
              <a:buNone/>
            </a:pPr>
            <a:r>
              <a:rPr lang="pl-PL" sz="2000" b="1" dirty="0" smtClean="0">
                <a:solidFill>
                  <a:srgbClr val="002060"/>
                </a:solidFill>
              </a:rPr>
              <a:t>tel</a:t>
            </a:r>
            <a:r>
              <a:rPr lang="pl-PL" sz="2000" b="1" dirty="0">
                <a:solidFill>
                  <a:srgbClr val="002060"/>
                </a:solidFill>
              </a:rPr>
              <a:t>.: 22 845 95 17  </a:t>
            </a:r>
          </a:p>
          <a:p>
            <a:pPr marL="0" indent="0">
              <a:buNone/>
            </a:pPr>
            <a:r>
              <a:rPr lang="pl-PL" sz="2000" b="1" dirty="0">
                <a:solidFill>
                  <a:srgbClr val="002060"/>
                </a:solidFill>
              </a:rPr>
              <a:t>e-mail: </a:t>
            </a:r>
            <a:r>
              <a:rPr lang="pl-PL" sz="2000" b="1" dirty="0">
                <a:solidFill>
                  <a:srgbClr val="002060"/>
                </a:solidFill>
                <a:hlinkClick r:id="rId2"/>
              </a:rPr>
              <a:t>monika.bilas@fnp.org.pl</a:t>
            </a:r>
            <a:r>
              <a:rPr lang="pl-PL" sz="2000" b="1" dirty="0">
                <a:solidFill>
                  <a:srgbClr val="002060"/>
                </a:solidFill>
              </a:rPr>
              <a:t> </a:t>
            </a:r>
            <a:r>
              <a:rPr lang="pl-PL" sz="2000" b="1" dirty="0"/>
              <a:t> </a:t>
            </a:r>
          </a:p>
          <a:p>
            <a:pPr algn="just">
              <a:spcBef>
                <a:spcPts val="1200"/>
              </a:spcBef>
            </a:pPr>
            <a:endParaRPr lang="pl-PL" sz="20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3" name="Picture 1" descr="M_Bil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221" y="3920247"/>
            <a:ext cx="1361720" cy="155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5286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0000" y="1204112"/>
            <a:ext cx="8467200" cy="141234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44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POWROTY –</a:t>
            </a:r>
            <a:r>
              <a:rPr lang="pl-PL" sz="2000" b="1" dirty="0" smtClean="0"/>
              <a:t> </a:t>
            </a:r>
            <a:br>
              <a:rPr lang="pl-PL" sz="2000" b="1" dirty="0" smtClean="0"/>
            </a:br>
            <a:r>
              <a:rPr lang="pl-PL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projekty </a:t>
            </a:r>
            <a:r>
              <a:rPr lang="pl-PL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charakterze staży podoktorskich realizowanych przez </a:t>
            </a:r>
            <a:r>
              <a:rPr lang="pl-PL" sz="22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młodych doktorów powracających </a:t>
            </a:r>
            <a:r>
              <a:rPr lang="pl-PL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lang="pl-PL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pracy naukowej</a:t>
            </a:r>
            <a:br>
              <a:rPr lang="pl-PL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b="1" dirty="0"/>
              <a:t/>
            </a:r>
            <a:br>
              <a:rPr lang="pl-PL" b="1" dirty="0"/>
            </a:br>
            <a:endParaRPr lang="en-GB" b="1" dirty="0">
              <a:solidFill>
                <a:schemeClr val="tx2">
                  <a:lumMod val="75000"/>
                </a:schemeClr>
              </a:solidFill>
              <a:latin typeface="Wunderlich" panose="02000503060000020004" pitchFamily="2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pl-PL" b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stypendium mogą ubiegać się osoby: </a:t>
            </a:r>
            <a:endParaRPr lang="pl-PL" b="1" u="sng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1200"/>
              </a:spcBef>
            </a:pPr>
            <a:r>
              <a:rPr lang="pl-PL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posiadające </a:t>
            </a:r>
            <a:r>
              <a:rPr lang="pl-PL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stopień </a:t>
            </a:r>
            <a:r>
              <a:rPr lang="pl-PL" b="1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doktora </a:t>
            </a:r>
            <a:r>
              <a:rPr lang="pl-PL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nie dłużej niż przez okres </a:t>
            </a:r>
            <a:r>
              <a:rPr lang="pl-PL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lat</a:t>
            </a:r>
            <a:r>
              <a:rPr lang="pl-PL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l-PL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termin ten może </a:t>
            </a:r>
            <a:r>
              <a:rPr lang="pl-PL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zostać przedłużony </a:t>
            </a:r>
            <a:r>
              <a:rPr lang="pl-PL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lang="pl-PL" b="1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</a:t>
            </a:r>
            <a:r>
              <a:rPr lang="pl-PL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 </a:t>
            </a:r>
            <a:r>
              <a:rPr lang="pl-PL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 uzyskania stopnia naukowego, </a:t>
            </a:r>
            <a:endParaRPr lang="pl-PL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1200"/>
              </a:spcBef>
            </a:pPr>
            <a:r>
              <a:rPr lang="pl-PL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powracające  do  pracy  naukowej  po  przerwie  co  najmniej </a:t>
            </a:r>
            <a:r>
              <a:rPr lang="pl-PL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miesięcy,</a:t>
            </a:r>
            <a:r>
              <a:rPr lang="pl-PL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spowodowanej w szczególności </a:t>
            </a:r>
            <a:r>
              <a:rPr lang="pl-PL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pracą w innych sektorach gospodarki </a:t>
            </a:r>
            <a:r>
              <a:rPr lang="pl-PL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lub w sektorze B+R, </a:t>
            </a:r>
            <a:r>
              <a:rPr lang="pl-PL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bez </a:t>
            </a:r>
            <a:r>
              <a:rPr lang="pl-PL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udziału w </a:t>
            </a:r>
            <a:r>
              <a:rPr lang="pl-PL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prowadzeniu badań </a:t>
            </a:r>
            <a:r>
              <a:rPr lang="pl-PL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(np. broker naukowo-technologiczny, administracja, zarządzanie) </a:t>
            </a:r>
            <a:endParaRPr lang="pl-PL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1200"/>
              </a:spcBef>
            </a:pPr>
            <a:r>
              <a:rPr lang="pl-PL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powracające </a:t>
            </a:r>
            <a:r>
              <a:rPr lang="pl-PL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pracy naukowej </a:t>
            </a:r>
            <a:r>
              <a:rPr lang="pl-PL" b="1" u="sng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</a:t>
            </a:r>
            <a:r>
              <a:rPr lang="pl-PL" b="1" u="sng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przerwie związanej z rodzicielstwem</a:t>
            </a:r>
            <a:r>
              <a:rPr lang="pl-PL" b="1" u="sng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l-PL" b="1" u="sng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96049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0000" y="1225685"/>
            <a:ext cx="8467200" cy="1468877"/>
          </a:xfrm>
        </p:spPr>
        <p:txBody>
          <a:bodyPr>
            <a:normAutofit fontScale="90000"/>
          </a:bodyPr>
          <a:lstStyle/>
          <a:p>
            <a:pPr algn="ctr"/>
            <a:r>
              <a:rPr lang="pl-PL" sz="40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POWROTY –</a:t>
            </a:r>
            <a:r>
              <a:rPr lang="pl-PL" sz="4000" b="1" dirty="0"/>
              <a:t> </a:t>
            </a:r>
            <a:r>
              <a:rPr lang="pl-PL" sz="3200" b="1" dirty="0"/>
              <a:t/>
            </a:r>
            <a:br>
              <a:rPr lang="pl-PL" sz="3200" b="1" dirty="0"/>
            </a:br>
            <a:r>
              <a:rPr lang="pl-PL" sz="22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projekty o charakterze staży podoktorskich</a:t>
            </a:r>
            <a:r>
              <a:rPr lang="pl-PL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realizowanych przez </a:t>
            </a:r>
            <a:r>
              <a:rPr lang="pl-PL" sz="22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młodych doktorów powracających </a:t>
            </a:r>
            <a:r>
              <a:rPr lang="pl-PL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pracy naukowej</a:t>
            </a:r>
            <a:r>
              <a:rPr lang="pl-PL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2000" b="1" dirty="0">
              <a:solidFill>
                <a:schemeClr val="tx2">
                  <a:lumMod val="75000"/>
                </a:schemeClr>
              </a:solidFill>
              <a:latin typeface="Wunderlich" panose="02000503060000020004" pitchFamily="2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25294" y="2694561"/>
            <a:ext cx="8424152" cy="3472775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spcBef>
                <a:spcPts val="0"/>
              </a:spcBef>
              <a:buNone/>
            </a:pPr>
            <a:endParaRPr lang="pl-PL" b="1" dirty="0">
              <a:solidFill>
                <a:srgbClr val="002060"/>
              </a:solidFill>
              <a:latin typeface="Wunderlich" panose="02000503060000020004" pitchFamily="2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l-PL" b="1" dirty="0">
                <a:solidFill>
                  <a:srgbClr val="002060"/>
                </a:solidFill>
              </a:rPr>
              <a:t>W </a:t>
            </a:r>
            <a:r>
              <a:rPr lang="pl-PL" b="1" dirty="0" smtClean="0">
                <a:solidFill>
                  <a:srgbClr val="002060"/>
                </a:solidFill>
              </a:rPr>
              <a:t>ramach projektu jego kierownik </a:t>
            </a:r>
            <a:r>
              <a:rPr lang="pl-PL" b="1" dirty="0">
                <a:solidFill>
                  <a:srgbClr val="FF6600"/>
                </a:solidFill>
              </a:rPr>
              <a:t>może zaangażować </a:t>
            </a:r>
            <a:r>
              <a:rPr lang="pl-PL" b="1" dirty="0" smtClean="0">
                <a:solidFill>
                  <a:srgbClr val="002060"/>
                </a:solidFill>
              </a:rPr>
              <a:t>w </a:t>
            </a:r>
            <a:r>
              <a:rPr lang="pl-PL" b="1" dirty="0">
                <a:solidFill>
                  <a:srgbClr val="002060"/>
                </a:solidFill>
              </a:rPr>
              <a:t>realizację prac B+R dodatkowe osoby wyłonione w otwartych konkursach, </a:t>
            </a:r>
            <a:r>
              <a:rPr lang="pl-PL" b="1" dirty="0" smtClean="0">
                <a:solidFill>
                  <a:srgbClr val="002060"/>
                </a:solidFill>
              </a:rPr>
              <a:t> w szczególności </a:t>
            </a:r>
            <a:r>
              <a:rPr lang="pl-PL" b="1" dirty="0">
                <a:solidFill>
                  <a:srgbClr val="FF6600"/>
                </a:solidFill>
              </a:rPr>
              <a:t>studentów lub doktorantów</a:t>
            </a:r>
            <a:r>
              <a:rPr lang="pl-PL" b="1" dirty="0" smtClean="0">
                <a:solidFill>
                  <a:srgbClr val="FF6600"/>
                </a:solidFill>
              </a:rPr>
              <a:t>.</a:t>
            </a:r>
          </a:p>
          <a:p>
            <a:pPr marL="0" indent="0" algn="just">
              <a:spcBef>
                <a:spcPts val="0"/>
              </a:spcBef>
              <a:buNone/>
            </a:pPr>
            <a:endParaRPr lang="pl-PL" b="1" dirty="0" smtClean="0">
              <a:solidFill>
                <a:srgbClr val="FF6600"/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l-PL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termin składania wniosków: </a:t>
            </a:r>
            <a:r>
              <a:rPr lang="pl-PL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 </a:t>
            </a:r>
            <a:r>
              <a:rPr lang="pl-PL" sz="2200" b="1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01.08.2017 </a:t>
            </a:r>
            <a:r>
              <a:rPr lang="pl-PL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  <a:r>
              <a:rPr lang="pl-PL" sz="2200" b="1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200" b="1" u="sng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30.09.2017 </a:t>
            </a:r>
            <a:endParaRPr lang="pl-PL" sz="2200" b="1" u="sng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pl-PL" b="1" dirty="0" smtClean="0">
              <a:solidFill>
                <a:srgbClr val="FF6600"/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nn-NO" b="1" u="sng" dirty="0" smtClean="0">
                <a:solidFill>
                  <a:srgbClr val="002060"/>
                </a:solidFill>
              </a:rPr>
              <a:t>Koordynator Programu</a:t>
            </a:r>
            <a:endParaRPr lang="pl-PL" b="1" u="sng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nn-NO" b="1" dirty="0" smtClean="0">
                <a:solidFill>
                  <a:srgbClr val="FF6600"/>
                </a:solidFill>
              </a:rPr>
              <a:t>dr Joanna Rutkowska</a:t>
            </a:r>
            <a:endParaRPr lang="pl-PL" dirty="0"/>
          </a:p>
          <a:p>
            <a:pPr marL="0" indent="0">
              <a:buNone/>
            </a:pPr>
            <a:r>
              <a:rPr lang="nn-NO" b="1" dirty="0" smtClean="0">
                <a:solidFill>
                  <a:srgbClr val="002060"/>
                </a:solidFill>
              </a:rPr>
              <a:t>tel</a:t>
            </a:r>
            <a:r>
              <a:rPr lang="nn-NO" b="1" dirty="0">
                <a:solidFill>
                  <a:srgbClr val="002060"/>
                </a:solidFill>
              </a:rPr>
              <a:t>.: 22 845 95 33, 604 128 095  </a:t>
            </a:r>
          </a:p>
          <a:p>
            <a:pPr marL="0" indent="0">
              <a:buNone/>
            </a:pPr>
            <a:r>
              <a:rPr lang="nn-NO" dirty="0">
                <a:solidFill>
                  <a:srgbClr val="002060"/>
                </a:solidFill>
              </a:rPr>
              <a:t>e-mail: </a:t>
            </a:r>
            <a:r>
              <a:rPr lang="nn-NO" dirty="0">
                <a:solidFill>
                  <a:srgbClr val="002060"/>
                </a:solidFill>
                <a:hlinkClick r:id="rId2"/>
              </a:rPr>
              <a:t>joanna.rutkowska@fnp.org.pl</a:t>
            </a:r>
            <a:r>
              <a:rPr lang="nn-NO" dirty="0"/>
              <a:t>  </a:t>
            </a:r>
          </a:p>
          <a:p>
            <a:pPr algn="just">
              <a:spcBef>
                <a:spcPts val="0"/>
              </a:spcBef>
            </a:pPr>
            <a:endParaRPr lang="pl-PL" dirty="0" smtClean="0"/>
          </a:p>
        </p:txBody>
      </p:sp>
      <p:pic>
        <p:nvPicPr>
          <p:cNvPr id="4098" name="Picture 2" descr="Joanna_Rutkowsk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923" y="4629882"/>
            <a:ext cx="1089566" cy="124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47557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0000" y="1245140"/>
            <a:ext cx="8467200" cy="807396"/>
          </a:xfrm>
        </p:spPr>
        <p:txBody>
          <a:bodyPr>
            <a:noAutofit/>
          </a:bodyPr>
          <a:lstStyle/>
          <a:p>
            <a:r>
              <a:rPr lang="pl-PL" b="1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Dni informacyjne o programach FNP</a:t>
            </a:r>
            <a:br>
              <a:rPr lang="pl-PL" b="1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20000" y="2052536"/>
            <a:ext cx="8467200" cy="4269887"/>
          </a:xfrm>
        </p:spPr>
        <p:txBody>
          <a:bodyPr>
            <a:normAutofit fontScale="47500" lnSpcReduction="20000"/>
          </a:bodyPr>
          <a:lstStyle/>
          <a:p>
            <a:pPr marL="0" indent="0" algn="just">
              <a:spcBef>
                <a:spcPts val="0"/>
              </a:spcBef>
              <a:buNone/>
            </a:pPr>
            <a:endParaRPr lang="pl-PL" b="1" dirty="0">
              <a:solidFill>
                <a:schemeClr val="tx2"/>
              </a:solidFill>
              <a:latin typeface="Wunderlich" panose="02000503060000020004" pitchFamily="2" charset="0"/>
              <a:cs typeface="Arial" panose="020B0604020202020204" pitchFamily="34" charset="0"/>
            </a:endParaRPr>
          </a:p>
          <a:p>
            <a:r>
              <a:rPr lang="pl-PL" sz="4000" b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pl-PL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owa Oferta Fundacji </a:t>
            </a:r>
            <a:r>
              <a:rPr lang="pl-PL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- dzień </a:t>
            </a:r>
            <a:r>
              <a:rPr lang="pl-PL" sz="4000" dirty="0">
                <a:latin typeface="Arial" panose="020B0604020202020204" pitchFamily="34" charset="0"/>
                <a:cs typeface="Arial" panose="020B0604020202020204" pitchFamily="34" charset="0"/>
              </a:rPr>
              <a:t>informacyjny </a:t>
            </a:r>
            <a:r>
              <a:rPr lang="pl-PL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pl-PL" sz="4000" dirty="0">
                <a:latin typeface="Arial" panose="020B0604020202020204" pitchFamily="34" charset="0"/>
                <a:cs typeface="Arial" panose="020B0604020202020204" pitchFamily="34" charset="0"/>
              </a:rPr>
              <a:t>styczniu </a:t>
            </a:r>
            <a:r>
              <a:rPr lang="pl-PL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2016:</a:t>
            </a:r>
            <a:endParaRPr lang="pl-PL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4000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http://www.fnp.org.pl/nowe-programy-fnp-transmisja-on-line-ze-spotkania-informacyjnego/</a:t>
            </a:r>
            <a:endParaRPr lang="pl-PL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l-PL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uruchomienie drugiej  </a:t>
            </a:r>
            <a:r>
              <a:rPr lang="pl-PL" sz="4000" b="1" dirty="0">
                <a:latin typeface="Arial" panose="020B0604020202020204" pitchFamily="34" charset="0"/>
                <a:cs typeface="Arial" panose="020B0604020202020204" pitchFamily="34" charset="0"/>
              </a:rPr>
              <a:t>serii konkursów TEAM i TEAM Tech </a:t>
            </a:r>
            <a:r>
              <a:rPr lang="pl-PL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pl-PL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dzień </a:t>
            </a:r>
            <a:r>
              <a:rPr lang="pl-PL" sz="4000" dirty="0">
                <a:latin typeface="Arial" panose="020B0604020202020204" pitchFamily="34" charset="0"/>
                <a:cs typeface="Arial" panose="020B0604020202020204" pitchFamily="34" charset="0"/>
              </a:rPr>
              <a:t>informacyjny </a:t>
            </a:r>
            <a:r>
              <a:rPr lang="pl-PL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pl-PL" sz="4000" dirty="0">
                <a:latin typeface="Arial" panose="020B0604020202020204" pitchFamily="34" charset="0"/>
                <a:cs typeface="Arial" panose="020B0604020202020204" pitchFamily="34" charset="0"/>
              </a:rPr>
              <a:t>maju 2016</a:t>
            </a:r>
            <a:r>
              <a:rPr lang="pl-PL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l-PL" sz="4000" u="sng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</a:t>
            </a:r>
            <a:r>
              <a:rPr lang="pl-PL" sz="4000" u="sng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://www.fnp.org.pl/team-i-team-tech-transmisja-online-ze-spotkania-informacyjnego/</a:t>
            </a:r>
            <a:endParaRPr lang="pl-PL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sz="4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pl-PL" sz="4000" b="1" dirty="0">
                <a:latin typeface="Arial" panose="020B0604020202020204" pitchFamily="34" charset="0"/>
                <a:cs typeface="Arial" panose="020B0604020202020204" pitchFamily="34" charset="0"/>
              </a:rPr>
              <a:t>dla młodych badaczy – </a:t>
            </a:r>
            <a:r>
              <a:rPr lang="pl-PL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dzień informacyjny w j. </a:t>
            </a:r>
            <a:r>
              <a:rPr lang="pl-PL" sz="4000" dirty="0">
                <a:latin typeface="Arial" panose="020B0604020202020204" pitchFamily="34" charset="0"/>
                <a:cs typeface="Arial" panose="020B0604020202020204" pitchFamily="34" charset="0"/>
              </a:rPr>
              <a:t>angielskim</a:t>
            </a:r>
            <a:r>
              <a:rPr lang="pl-PL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- wrzesień </a:t>
            </a:r>
            <a:r>
              <a:rPr lang="pl-PL" sz="4000" dirty="0">
                <a:latin typeface="Arial" panose="020B0604020202020204" pitchFamily="34" charset="0"/>
                <a:cs typeface="Arial" panose="020B0604020202020204" pitchFamily="34" charset="0"/>
              </a:rPr>
              <a:t>2016 </a:t>
            </a:r>
            <a:r>
              <a:rPr lang="pl-PL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4000" u="sng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</a:t>
            </a:r>
            <a:r>
              <a:rPr lang="pl-PL" sz="4000" u="sng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://www.fnp.org.pl/granty-fnp-dla-mlodych-doktorow-z-polski-i-z-zagranicy-spotkanie-informacyjne</a:t>
            </a:r>
            <a:r>
              <a:rPr lang="pl-PL" sz="4000" u="sng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/</a:t>
            </a:r>
            <a:r>
              <a:rPr lang="pl-PL" sz="4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pl-PL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l-PL" sz="3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l-PL" sz="3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Na </a:t>
            </a:r>
            <a:r>
              <a:rPr lang="pl-PL" sz="3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tych stronach są </a:t>
            </a:r>
            <a:r>
              <a:rPr lang="pl-PL" sz="34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linki do kanału YouTube </a:t>
            </a:r>
            <a:r>
              <a:rPr lang="pl-PL" sz="3400" b="1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Fundacji </a:t>
            </a:r>
            <a:r>
              <a:rPr lang="pl-PL" sz="3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nagraniami tych </a:t>
            </a:r>
            <a:r>
              <a:rPr lang="pl-PL" sz="3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wydarzeń</a:t>
            </a:r>
            <a:r>
              <a:rPr lang="pl-PL" sz="3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sz="3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Osoby </a:t>
            </a:r>
            <a:r>
              <a:rPr lang="pl-PL" sz="3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zainteresowane mogą zapoznać się z nagraniem i </a:t>
            </a:r>
            <a:r>
              <a:rPr lang="pl-PL" sz="3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kontaktować </a:t>
            </a:r>
            <a:r>
              <a:rPr lang="pl-PL" sz="3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się </a:t>
            </a:r>
            <a:endParaRPr lang="pl-PL" sz="3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l-PL" sz="3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l-PL" sz="3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koordynatorem programu, </a:t>
            </a:r>
            <a:r>
              <a:rPr lang="pl-PL" sz="3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przypadku pytań lub wątpliwości</a:t>
            </a:r>
            <a:r>
              <a:rPr lang="pl-PL" sz="3400" b="1" dirty="0">
                <a:solidFill>
                  <a:srgbClr val="00206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1274774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659783" y="2074416"/>
            <a:ext cx="7131132" cy="1346271"/>
          </a:xfrm>
        </p:spPr>
        <p:txBody>
          <a:bodyPr/>
          <a:lstStyle/>
          <a:p>
            <a:r>
              <a:rPr lang="pl-PL" sz="4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Stypendia indywidualne</a:t>
            </a:r>
          </a:p>
        </p:txBody>
      </p:sp>
    </p:spTree>
    <p:extLst>
      <p:ext uri="{BB962C8B-B14F-4D97-AF65-F5344CB8AC3E}">
        <p14:creationId xmlns:p14="http://schemas.microsoft.com/office/powerpoint/2010/main" val="30766813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12182" y="1448555"/>
            <a:ext cx="8467200" cy="1303698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Stypendium im. Aleksandra von </a:t>
            </a:r>
            <a:r>
              <a:rPr lang="pl-PL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Humboldta </a:t>
            </a:r>
            <a:r>
              <a:rPr lang="pl-PL" sz="2200" b="1" dirty="0" smtClean="0">
                <a:solidFill>
                  <a:srgbClr val="002060"/>
                </a:solidFill>
              </a:rPr>
              <a:t>Polskie </a:t>
            </a:r>
            <a:r>
              <a:rPr lang="pl-PL" sz="2200" b="1" dirty="0">
                <a:solidFill>
                  <a:srgbClr val="002060"/>
                </a:solidFill>
              </a:rPr>
              <a:t>Honorowe Stypendium dla wybitnych niemieckich </a:t>
            </a:r>
            <a:r>
              <a:rPr lang="pl-PL" sz="2200" b="1" dirty="0" smtClean="0">
                <a:solidFill>
                  <a:srgbClr val="002060"/>
                </a:solidFill>
              </a:rPr>
              <a:t>uczonych</a:t>
            </a:r>
            <a:br>
              <a:rPr lang="pl-PL" sz="2200" b="1" dirty="0" smtClean="0">
                <a:solidFill>
                  <a:srgbClr val="002060"/>
                </a:solidFill>
              </a:rPr>
            </a:br>
            <a:r>
              <a:rPr lang="pl-PL" sz="2200" b="1" dirty="0" smtClean="0">
                <a:solidFill>
                  <a:srgbClr val="002060"/>
                </a:solidFill>
              </a:rPr>
              <a:t>na pobyt </a:t>
            </a:r>
            <a:r>
              <a:rPr lang="pl-PL" sz="2200" b="1" dirty="0">
                <a:solidFill>
                  <a:srgbClr val="002060"/>
                </a:solidFill>
              </a:rPr>
              <a:t>badawczy w polskiej jednostce naukowej</a:t>
            </a:r>
            <a:r>
              <a:rPr lang="pl-PL" sz="2200" dirty="0">
                <a:solidFill>
                  <a:srgbClr val="002060"/>
                </a:solidFill>
              </a:rPr>
              <a:t/>
            </a:r>
            <a:br>
              <a:rPr lang="pl-PL" sz="2200" dirty="0">
                <a:solidFill>
                  <a:srgbClr val="002060"/>
                </a:solidFill>
              </a:rPr>
            </a:br>
            <a:r>
              <a:rPr lang="pl-PL" b="1" dirty="0"/>
              <a:t/>
            </a:r>
            <a:br>
              <a:rPr lang="pl-PL" b="1" dirty="0"/>
            </a:br>
            <a:endParaRPr lang="en-GB" b="1" dirty="0">
              <a:solidFill>
                <a:schemeClr val="tx2">
                  <a:lumMod val="75000"/>
                </a:schemeClr>
              </a:solidFill>
              <a:latin typeface="Wunderlich" panose="02000503060000020004" pitchFamily="2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20000" y="3096285"/>
            <a:ext cx="8467200" cy="3326906"/>
          </a:xfrm>
        </p:spPr>
        <p:txBody>
          <a:bodyPr>
            <a:normAutofit/>
          </a:bodyPr>
          <a:lstStyle/>
          <a:p>
            <a:pPr algn="just">
              <a:spcBef>
                <a:spcPts val="1200"/>
              </a:spcBef>
            </a:pPr>
            <a:r>
              <a:rPr lang="pl-PL" sz="19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Współpraca </a:t>
            </a:r>
            <a:r>
              <a:rPr lang="pl-PL" sz="19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pomiędzy </a:t>
            </a:r>
            <a:r>
              <a:rPr lang="pl-PL" sz="19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polskimi i niemieckimi badaczami</a:t>
            </a:r>
            <a:r>
              <a:rPr lang="pl-PL" sz="19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Stypendium stanowi odpowiednik </a:t>
            </a:r>
            <a:r>
              <a:rPr lang="pl-PL" sz="19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Humboldt-</a:t>
            </a:r>
            <a:r>
              <a:rPr lang="pl-PL" sz="19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Forschungspreis</a:t>
            </a:r>
            <a:r>
              <a:rPr lang="pl-PL" sz="19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prestiżowego wyróżnienia dla uczonych zagranicznych </a:t>
            </a:r>
            <a:r>
              <a:rPr lang="pl-PL" sz="19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Fundacji </a:t>
            </a:r>
            <a:r>
              <a:rPr lang="pl-PL" sz="19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Aleksandra von </a:t>
            </a:r>
            <a:r>
              <a:rPr lang="pl-PL" sz="19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Humboldta</a:t>
            </a:r>
            <a:endParaRPr lang="pl-PL" sz="19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1200"/>
              </a:spcBef>
            </a:pPr>
            <a:r>
              <a:rPr lang="pl-PL" sz="19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Stypendia przyznawane są na okres </a:t>
            </a:r>
            <a:r>
              <a:rPr lang="pl-PL" sz="19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 3 do 6 miesięcy</a:t>
            </a:r>
            <a:r>
              <a:rPr lang="pl-PL" sz="19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l-PL" sz="19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Można </a:t>
            </a:r>
            <a:r>
              <a:rPr lang="pl-PL" sz="19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wykorzystywać w </a:t>
            </a:r>
            <a:r>
              <a:rPr lang="pl-PL" sz="19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kilkumiesięcznych turach w ciągu kolejnych </a:t>
            </a:r>
            <a:r>
              <a:rPr lang="pl-PL" sz="1900" b="1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lat</a:t>
            </a:r>
            <a:r>
              <a:rPr lang="pl-PL" sz="19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l-PL" sz="1900" b="1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9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</a:t>
            </a:r>
            <a:r>
              <a:rPr lang="pl-PL" sz="19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pobyt w </a:t>
            </a:r>
            <a:r>
              <a:rPr lang="pl-PL" sz="19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jednym</a:t>
            </a:r>
            <a:r>
              <a:rPr lang="pl-PL" sz="19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9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lub </a:t>
            </a:r>
            <a:r>
              <a:rPr lang="pl-PL" sz="19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większej liczbie ośrodków </a:t>
            </a:r>
            <a:r>
              <a:rPr lang="pl-PL" sz="19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naukowych           </a:t>
            </a:r>
            <a:r>
              <a:rPr lang="pl-PL" sz="19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Polsce. </a:t>
            </a:r>
            <a:endParaRPr lang="pl-PL" sz="19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1200"/>
              </a:spcBef>
            </a:pPr>
            <a:r>
              <a:rPr lang="pl-PL" sz="19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Wysokość </a:t>
            </a:r>
            <a:r>
              <a:rPr lang="pl-PL" sz="19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stypendium wynosi obecnie </a:t>
            </a:r>
            <a:r>
              <a:rPr lang="pl-PL" sz="1900" b="1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pl-PL" sz="19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000 € miesięcznie</a:t>
            </a:r>
            <a:r>
              <a:rPr lang="pl-PL" sz="19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buNone/>
            </a:pPr>
            <a:endParaRPr lang="pl-PL" sz="600" dirty="0">
              <a:solidFill>
                <a:schemeClr val="tx2"/>
              </a:solidFill>
              <a:latin typeface="Wunderlich" panose="02000503060000020004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324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50725" y="1488332"/>
            <a:ext cx="7946874" cy="710119"/>
          </a:xfrm>
        </p:spPr>
        <p:txBody>
          <a:bodyPr>
            <a:noAutofit/>
          </a:bodyPr>
          <a:lstStyle/>
          <a:p>
            <a:r>
              <a:rPr lang="pl-PL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Misja </a:t>
            </a:r>
            <a:r>
              <a:rPr lang="pl-PL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Fundacji: </a:t>
            </a:r>
            <a:r>
              <a:rPr lang="en-US" sz="4400" dirty="0">
                <a:solidFill>
                  <a:srgbClr val="FF6600"/>
                </a:solidFill>
              </a:rPr>
              <a:t/>
            </a:r>
            <a:br>
              <a:rPr lang="en-US" sz="4400" dirty="0">
                <a:solidFill>
                  <a:srgbClr val="FF6600"/>
                </a:solidFill>
              </a:rPr>
            </a:br>
            <a:endParaRPr lang="pl-PL" sz="4400" dirty="0">
              <a:solidFill>
                <a:srgbClr val="FF66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97617" y="2752928"/>
            <a:ext cx="8467200" cy="2869274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spcBef>
                <a:spcPts val="1200"/>
              </a:spcBef>
              <a:buNone/>
            </a:pPr>
            <a:r>
              <a:rPr lang="pl-PL" sz="4000" b="1" dirty="0" smtClean="0">
                <a:solidFill>
                  <a:srgbClr val="002060"/>
                </a:solidFill>
                <a:latin typeface="Arial" panose="020B0604020202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„</a:t>
            </a:r>
            <a:r>
              <a:rPr lang="pl-PL" sz="5200" b="1" i="1" dirty="0">
                <a:solidFill>
                  <a:srgbClr val="002060"/>
                </a:solidFill>
                <a:latin typeface="Arial" panose="020B0604020202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Wspieramy </a:t>
            </a:r>
            <a:r>
              <a:rPr lang="pl-PL" sz="5200" b="1" i="1" dirty="0">
                <a:solidFill>
                  <a:srgbClr val="FF6600"/>
                </a:solidFill>
                <a:latin typeface="Arial" panose="020B0604020202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najlepszych, </a:t>
            </a:r>
            <a:endParaRPr lang="pl-PL" sz="5200" b="1" i="1" dirty="0" smtClean="0">
              <a:solidFill>
                <a:srgbClr val="FF6600"/>
              </a:solidFill>
              <a:latin typeface="Arial" panose="020B0604020202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marL="0" indent="0" algn="just">
              <a:spcBef>
                <a:spcPts val="1200"/>
              </a:spcBef>
              <a:buNone/>
            </a:pPr>
            <a:r>
              <a:rPr lang="pl-PL" sz="5200" b="1" i="1" dirty="0" smtClean="0">
                <a:solidFill>
                  <a:srgbClr val="002060"/>
                </a:solidFill>
                <a:latin typeface="Arial" panose="020B0604020202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aby </a:t>
            </a:r>
            <a:r>
              <a:rPr lang="pl-PL" sz="5200" b="1" i="1" dirty="0">
                <a:solidFill>
                  <a:srgbClr val="002060"/>
                </a:solidFill>
                <a:latin typeface="Arial" panose="020B0604020202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mogli stać się </a:t>
            </a:r>
            <a:r>
              <a:rPr lang="pl-PL" sz="5200" b="1" i="1" dirty="0">
                <a:solidFill>
                  <a:srgbClr val="FF6600"/>
                </a:solidFill>
                <a:latin typeface="Arial" panose="020B0604020202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jeszcze </a:t>
            </a:r>
            <a:r>
              <a:rPr lang="pl-PL" sz="5200" b="1" i="1" dirty="0" smtClean="0">
                <a:solidFill>
                  <a:srgbClr val="FF6600"/>
                </a:solidFill>
                <a:latin typeface="Arial" panose="020B0604020202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lepsi </a:t>
            </a:r>
            <a:r>
              <a:rPr lang="pl-PL" sz="5200" b="1" dirty="0" smtClean="0">
                <a:solidFill>
                  <a:srgbClr val="FF6600"/>
                </a:solidFill>
                <a:latin typeface="Arial" panose="020B0604020202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”</a:t>
            </a:r>
          </a:p>
          <a:p>
            <a:pPr marL="0" indent="0" algn="just">
              <a:spcBef>
                <a:spcPts val="1800"/>
              </a:spcBef>
              <a:buNone/>
            </a:pPr>
            <a:endParaRPr lang="pl-PL" sz="1100" b="1" dirty="0" smtClean="0">
              <a:solidFill>
                <a:srgbClr val="002060"/>
              </a:solidFill>
              <a:latin typeface="Arial" panose="020B0604020202020204" pitchFamily="34" charset="0"/>
              <a:ea typeface="Source Sans Pro Light" charset="0"/>
              <a:cs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l-PL" sz="2900" b="1" dirty="0" smtClean="0">
                <a:solidFill>
                  <a:srgbClr val="002060"/>
                </a:solidFill>
                <a:latin typeface="Arial" panose="020B0604020202020204" pitchFamily="34" charset="0"/>
                <a:ea typeface="Source Sans Pro Light" charset="0"/>
                <a:cs typeface="Arial" panose="020B0604020202020204" pitchFamily="34" charset="0"/>
              </a:rPr>
              <a:t>pomagamy </a:t>
            </a:r>
            <a:r>
              <a:rPr lang="pl-PL" sz="2900" b="1" dirty="0">
                <a:solidFill>
                  <a:srgbClr val="002060"/>
                </a:solidFill>
                <a:latin typeface="Arial" panose="020B0604020202020204" pitchFamily="34" charset="0"/>
                <a:ea typeface="Source Sans Pro Light" charset="0"/>
                <a:cs typeface="Arial" panose="020B0604020202020204" pitchFamily="34" charset="0"/>
              </a:rPr>
              <a:t>najzdolniejszym </a:t>
            </a:r>
            <a:r>
              <a:rPr lang="pl-PL" sz="2900" b="1" dirty="0" smtClean="0">
                <a:solidFill>
                  <a:srgbClr val="002060"/>
                </a:solidFill>
                <a:latin typeface="Arial" panose="020B0604020202020204" pitchFamily="34" charset="0"/>
                <a:ea typeface="Source Sans Pro Light" charset="0"/>
                <a:cs typeface="Arial" panose="020B0604020202020204" pitchFamily="34" charset="0"/>
              </a:rPr>
              <a:t>uczonym w </a:t>
            </a:r>
            <a:r>
              <a:rPr lang="pl-PL" sz="2900" b="1" dirty="0">
                <a:solidFill>
                  <a:srgbClr val="002060"/>
                </a:solidFill>
                <a:latin typeface="Arial" panose="020B0604020202020204" pitchFamily="34" charset="0"/>
                <a:ea typeface="Source Sans Pro Light" charset="0"/>
                <a:cs typeface="Arial" panose="020B0604020202020204" pitchFamily="34" charset="0"/>
              </a:rPr>
              <a:t>rozwoju ich kariery naukowej i realizacji innowacyjnych projektów badawczych </a:t>
            </a:r>
            <a:r>
              <a:rPr lang="pl-PL" sz="4000" b="1" dirty="0" smtClean="0">
                <a:solidFill>
                  <a:srgbClr val="FF6600"/>
                </a:solidFill>
                <a:latin typeface="Arial" panose="020B0604020202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</a:t>
            </a:r>
            <a:endParaRPr lang="pl-PL" sz="4000" b="1" dirty="0">
              <a:solidFill>
                <a:srgbClr val="FF6600"/>
              </a:solidFill>
              <a:latin typeface="Arial" panose="020B0604020202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222591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0000" y="1828800"/>
            <a:ext cx="8467200" cy="1264596"/>
          </a:xfrm>
        </p:spPr>
        <p:txBody>
          <a:bodyPr>
            <a:normAutofit fontScale="90000"/>
          </a:bodyPr>
          <a:lstStyle/>
          <a:p>
            <a:r>
              <a:rPr lang="pl-PL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Stypendium im. Aleksandra von </a:t>
            </a:r>
            <a:r>
              <a:rPr lang="pl-PL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Humboldta </a:t>
            </a:r>
            <a:r>
              <a:rPr lang="pl-PL" sz="2200" b="1" dirty="0" smtClean="0">
                <a:solidFill>
                  <a:srgbClr val="002060"/>
                </a:solidFill>
              </a:rPr>
              <a:t>Polskie Honorowe Stypendium dla wybitnych niemieckich uczonych</a:t>
            </a:r>
            <a:br>
              <a:rPr lang="pl-PL" sz="2200" b="1" dirty="0" smtClean="0">
                <a:solidFill>
                  <a:srgbClr val="002060"/>
                </a:solidFill>
              </a:rPr>
            </a:br>
            <a:r>
              <a:rPr lang="pl-PL" sz="2200" b="1" dirty="0" smtClean="0">
                <a:solidFill>
                  <a:srgbClr val="002060"/>
                </a:solidFill>
              </a:rPr>
              <a:t>na pobyt badawczy w polskiej jednostce naukowej</a:t>
            </a:r>
            <a:r>
              <a:rPr lang="pl-PL" dirty="0" smtClean="0">
                <a:solidFill>
                  <a:srgbClr val="002060"/>
                </a:solidFill>
              </a:rPr>
              <a:t/>
            </a:r>
            <a:br>
              <a:rPr lang="pl-PL" dirty="0" smtClean="0">
                <a:solidFill>
                  <a:srgbClr val="002060"/>
                </a:solidFill>
              </a:rPr>
            </a:br>
            <a:endParaRPr lang="en-GB" b="1" dirty="0">
              <a:solidFill>
                <a:schemeClr val="tx2">
                  <a:lumMod val="75000"/>
                </a:schemeClr>
              </a:solidFill>
              <a:latin typeface="Wunderlich" panose="02000503060000020004" pitchFamily="2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20000" y="3394954"/>
            <a:ext cx="8467200" cy="30282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termin składania wniosków: </a:t>
            </a:r>
            <a:r>
              <a:rPr lang="pl-PL" sz="2000" b="1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b="1" u="sng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30.09.2017 </a:t>
            </a:r>
            <a:endParaRPr lang="pl-PL" sz="2000" b="1" u="sng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l-PL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Koordynator </a:t>
            </a:r>
            <a:r>
              <a:rPr lang="pl-PL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programu </a:t>
            </a:r>
          </a:p>
          <a:p>
            <a:pPr marL="0" indent="0">
              <a:buNone/>
            </a:pPr>
            <a:r>
              <a:rPr lang="pl-PL" sz="2000" b="1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Justyna </a:t>
            </a:r>
            <a:r>
              <a:rPr lang="pl-PL" sz="20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Motrenko</a:t>
            </a:r>
          </a:p>
          <a:p>
            <a:pPr marL="0" indent="0">
              <a:buNone/>
            </a:pPr>
            <a:r>
              <a:rPr lang="pl-PL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</a:t>
            </a:r>
            <a:r>
              <a:rPr lang="pl-PL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.: 22 845 95 32 </a:t>
            </a:r>
            <a:r>
              <a:rPr lang="pl-P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0" indent="0">
              <a:buNone/>
            </a:pPr>
            <a:r>
              <a:rPr lang="pl-P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e-mail: </a:t>
            </a:r>
            <a:r>
              <a:rPr lang="pl-P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justyna.motrenko@fnp.org.pl</a:t>
            </a:r>
            <a:r>
              <a:rPr lang="pl-P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 </a:t>
            </a:r>
            <a:endParaRPr lang="pl-PL" sz="2000" dirty="0"/>
          </a:p>
          <a:p>
            <a:pPr marL="0" indent="0">
              <a:buNone/>
            </a:pPr>
            <a:endParaRPr lang="pl-PL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5" name="Picture 1" descr="Justyna Motrenk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515" y="3677054"/>
            <a:ext cx="1264596" cy="1527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67445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0000" y="1240326"/>
            <a:ext cx="8467200" cy="869132"/>
          </a:xfrm>
        </p:spPr>
        <p:txBody>
          <a:bodyPr>
            <a:normAutofit fontScale="90000"/>
          </a:bodyPr>
          <a:lstStyle/>
          <a:p>
            <a:r>
              <a:rPr lang="pl-PL" sz="44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Program START</a:t>
            </a:r>
            <a:r>
              <a:rPr lang="pl-PL" sz="4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pl-PL" sz="4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pl-PL" sz="31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stypendia </a:t>
            </a:r>
            <a:r>
              <a:rPr lang="pl-PL" sz="31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dla </a:t>
            </a:r>
            <a:r>
              <a:rPr lang="pl-PL" sz="31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młodych uczonych</a:t>
            </a:r>
            <a:r>
              <a:rPr lang="pl-PL" sz="31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3100" b="1" dirty="0">
                <a:solidFill>
                  <a:srgbClr val="FFC000"/>
                </a:solidFill>
                <a:latin typeface="Wunderlich Italic"/>
              </a:rPr>
              <a:t/>
            </a:r>
            <a:br>
              <a:rPr lang="pl-PL" sz="3100" b="1" dirty="0">
                <a:solidFill>
                  <a:srgbClr val="FFC000"/>
                </a:solidFill>
                <a:latin typeface="Wunderlich Italic"/>
              </a:rPr>
            </a:br>
            <a:endParaRPr lang="pl-PL" sz="3100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525293" y="2880000"/>
            <a:ext cx="4229150" cy="3014962"/>
          </a:xfrm>
        </p:spPr>
        <p:txBody>
          <a:bodyPr>
            <a:normAutofit/>
          </a:bodyPr>
          <a:lstStyle/>
          <a:p>
            <a:endParaRPr lang="pl-PL" dirty="0"/>
          </a:p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0"/>
          </p:nvPr>
        </p:nvSpPr>
        <p:spPr>
          <a:xfrm>
            <a:off x="4599160" y="2570480"/>
            <a:ext cx="4588040" cy="3857562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  <a:buClr>
                <a:srgbClr val="FF8000"/>
              </a:buClr>
              <a:buFont typeface="Arial" pitchFamily="34" charset="0"/>
              <a:buChar char="•"/>
              <a:defRPr/>
            </a:pPr>
            <a:r>
              <a:rPr lang="pl-PL" b="1" dirty="0">
                <a:solidFill>
                  <a:srgbClr val="002060"/>
                </a:solidFill>
              </a:rPr>
              <a:t>Do </a:t>
            </a:r>
            <a:r>
              <a:rPr lang="pl-PL" b="1" dirty="0" smtClean="0">
                <a:solidFill>
                  <a:srgbClr val="002060"/>
                </a:solidFill>
              </a:rPr>
              <a:t>120</a:t>
            </a:r>
            <a:r>
              <a:rPr lang="pl-PL" dirty="0" smtClean="0">
                <a:solidFill>
                  <a:srgbClr val="002060"/>
                </a:solidFill>
              </a:rPr>
              <a:t> </a:t>
            </a:r>
            <a:r>
              <a:rPr lang="pl-PL" dirty="0">
                <a:solidFill>
                  <a:srgbClr val="002060"/>
                </a:solidFill>
              </a:rPr>
              <a:t>rocznych stypendiów o wartości </a:t>
            </a:r>
            <a:r>
              <a:rPr lang="pl-PL" b="1" dirty="0">
                <a:solidFill>
                  <a:srgbClr val="FF6600"/>
                </a:solidFill>
              </a:rPr>
              <a:t>28,000 PLN</a:t>
            </a:r>
          </a:p>
          <a:p>
            <a:pPr marL="0" indent="0">
              <a:lnSpc>
                <a:spcPct val="90000"/>
              </a:lnSpc>
              <a:buClr>
                <a:srgbClr val="FF8000"/>
              </a:buClr>
              <a:defRPr/>
            </a:pPr>
            <a:endParaRPr lang="pl-PL" dirty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  <a:buClr>
                <a:srgbClr val="FF8000"/>
              </a:buClr>
              <a:buFont typeface="Arial" pitchFamily="34" charset="0"/>
              <a:buChar char="•"/>
              <a:defRPr/>
            </a:pPr>
            <a:r>
              <a:rPr lang="pl-PL" dirty="0">
                <a:solidFill>
                  <a:srgbClr val="002060"/>
                </a:solidFill>
              </a:rPr>
              <a:t>budżet programu to około </a:t>
            </a:r>
            <a:r>
              <a:rPr lang="pl-PL" b="1" dirty="0">
                <a:solidFill>
                  <a:srgbClr val="FF6600"/>
                </a:solidFill>
              </a:rPr>
              <a:t>3</a:t>
            </a:r>
            <a:r>
              <a:rPr lang="pl-PL" b="1" dirty="0" smtClean="0">
                <a:solidFill>
                  <a:srgbClr val="FF6600"/>
                </a:solidFill>
              </a:rPr>
              <a:t> </a:t>
            </a:r>
            <a:r>
              <a:rPr lang="pl-PL" b="1" dirty="0">
                <a:solidFill>
                  <a:srgbClr val="FF6600"/>
                </a:solidFill>
              </a:rPr>
              <a:t>mln PLN</a:t>
            </a:r>
            <a:r>
              <a:rPr lang="pl-PL" dirty="0">
                <a:solidFill>
                  <a:srgbClr val="FF6600"/>
                </a:solidFill>
              </a:rPr>
              <a:t/>
            </a:r>
            <a:br>
              <a:rPr lang="pl-PL" dirty="0">
                <a:solidFill>
                  <a:srgbClr val="FF6600"/>
                </a:solidFill>
              </a:rPr>
            </a:br>
            <a:endParaRPr lang="pl-PL" dirty="0">
              <a:solidFill>
                <a:srgbClr val="FF6600"/>
              </a:solidFill>
            </a:endParaRPr>
          </a:p>
          <a:p>
            <a:pPr>
              <a:lnSpc>
                <a:spcPct val="90000"/>
              </a:lnSpc>
              <a:buClr>
                <a:srgbClr val="FF8000"/>
              </a:buClr>
              <a:buFont typeface="Arial" pitchFamily="34" charset="0"/>
              <a:buChar char="•"/>
              <a:defRPr/>
            </a:pPr>
            <a:r>
              <a:rPr lang="pl-PL" dirty="0">
                <a:solidFill>
                  <a:srgbClr val="002060"/>
                </a:solidFill>
              </a:rPr>
              <a:t>ocenie podlega </a:t>
            </a:r>
            <a:r>
              <a:rPr lang="pl-PL" b="1" dirty="0">
                <a:solidFill>
                  <a:srgbClr val="002060"/>
                </a:solidFill>
              </a:rPr>
              <a:t>dorobek naukowy </a:t>
            </a:r>
            <a:r>
              <a:rPr lang="pl-PL" dirty="0">
                <a:solidFill>
                  <a:srgbClr val="002060"/>
                </a:solidFill>
              </a:rPr>
              <a:t>oraz przedstawione </a:t>
            </a:r>
            <a:r>
              <a:rPr lang="pl-PL" b="1" dirty="0">
                <a:solidFill>
                  <a:srgbClr val="002060"/>
                </a:solidFill>
              </a:rPr>
              <a:t>osiągnięcie badawcze</a:t>
            </a:r>
            <a:r>
              <a:rPr lang="pl-PL" dirty="0">
                <a:solidFill>
                  <a:srgbClr val="002060"/>
                </a:solidFill>
              </a:rPr>
              <a:t/>
            </a:r>
            <a:br>
              <a:rPr lang="pl-PL" dirty="0">
                <a:solidFill>
                  <a:srgbClr val="002060"/>
                </a:solidFill>
              </a:rPr>
            </a:br>
            <a:endParaRPr lang="pl-PL" dirty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  <a:buClr>
                <a:srgbClr val="FF8000"/>
              </a:buClr>
              <a:buFont typeface="Arial" pitchFamily="34" charset="0"/>
              <a:buChar char="•"/>
              <a:defRPr/>
            </a:pPr>
            <a:r>
              <a:rPr lang="pl-PL" dirty="0">
                <a:solidFill>
                  <a:srgbClr val="002060"/>
                </a:solidFill>
              </a:rPr>
              <a:t>możliwość finansowania </a:t>
            </a:r>
            <a:r>
              <a:rPr lang="pl-PL" b="1" dirty="0">
                <a:solidFill>
                  <a:srgbClr val="002060"/>
                </a:solidFill>
              </a:rPr>
              <a:t>Stypendium wyjazdowego</a:t>
            </a:r>
            <a:r>
              <a:rPr lang="pl-PL" dirty="0">
                <a:solidFill>
                  <a:srgbClr val="002060"/>
                </a:solidFill>
              </a:rPr>
              <a:t/>
            </a:r>
            <a:br>
              <a:rPr lang="pl-PL" dirty="0">
                <a:solidFill>
                  <a:srgbClr val="002060"/>
                </a:solidFill>
              </a:rPr>
            </a:br>
            <a:endParaRPr lang="pl-PL" dirty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  <a:buClr>
                <a:srgbClr val="FF8000"/>
              </a:buClr>
              <a:buFont typeface="Arial" pitchFamily="34" charset="0"/>
              <a:buChar char="•"/>
              <a:defRPr/>
            </a:pPr>
            <a:r>
              <a:rPr lang="pl-PL" dirty="0">
                <a:solidFill>
                  <a:srgbClr val="002060"/>
                </a:solidFill>
              </a:rPr>
              <a:t>stypendia najlepszych laureatów mogą zostać powiększone o środki uzyskane z </a:t>
            </a:r>
            <a:r>
              <a:rPr lang="pl-PL" b="1" dirty="0">
                <a:solidFill>
                  <a:srgbClr val="FF6600"/>
                </a:solidFill>
              </a:rPr>
              <a:t>1% </a:t>
            </a:r>
            <a:r>
              <a:rPr lang="pl-PL" dirty="0">
                <a:solidFill>
                  <a:srgbClr val="002060"/>
                </a:solidFill>
              </a:rPr>
              <a:t>dla organizacji pożytku </a:t>
            </a:r>
            <a:r>
              <a:rPr lang="pl-PL" dirty="0" smtClean="0">
                <a:solidFill>
                  <a:srgbClr val="002060"/>
                </a:solidFill>
              </a:rPr>
              <a:t>publicznego</a:t>
            </a:r>
          </a:p>
          <a:p>
            <a:pPr marL="0" indent="0">
              <a:lnSpc>
                <a:spcPct val="90000"/>
              </a:lnSpc>
              <a:buClr>
                <a:srgbClr val="FF8000"/>
              </a:buClr>
              <a:buNone/>
              <a:defRPr/>
            </a:pPr>
            <a:r>
              <a:rPr lang="pl-PL" dirty="0"/>
              <a:t/>
            </a:r>
            <a:br>
              <a:rPr lang="pl-PL" dirty="0"/>
            </a:br>
            <a:endParaRPr lang="pl-PL" dirty="0"/>
          </a:p>
          <a:p>
            <a:pPr>
              <a:lnSpc>
                <a:spcPct val="90000"/>
              </a:lnSpc>
              <a:buClr>
                <a:srgbClr val="FF8000"/>
              </a:buClr>
              <a:buFont typeface="Arial" pitchFamily="34" charset="0"/>
              <a:buChar char="•"/>
              <a:defRPr/>
            </a:pPr>
            <a:endParaRPr lang="pl-PL" dirty="0">
              <a:solidFill>
                <a:srgbClr val="002060"/>
              </a:solidFill>
            </a:endParaRPr>
          </a:p>
          <a:p>
            <a:endParaRPr lang="pl-PL" dirty="0"/>
          </a:p>
        </p:txBody>
      </p:sp>
      <p:pic>
        <p:nvPicPr>
          <p:cNvPr id="8" name="Obraz 6" descr="Członkowie zespołu prof. Gawlika, laureata programu Team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" y="2431916"/>
            <a:ext cx="2947328" cy="33119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rostokąt 4"/>
          <p:cNvSpPr/>
          <p:nvPr/>
        </p:nvSpPr>
        <p:spPr>
          <a:xfrm>
            <a:off x="525293" y="5743873"/>
            <a:ext cx="34630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000" b="1" dirty="0">
                <a:solidFill>
                  <a:srgbClr val="FF9900"/>
                </a:solidFill>
              </a:rPr>
              <a:t>Fot.: </a:t>
            </a:r>
            <a:r>
              <a:rPr lang="pl-PL" sz="1000" dirty="0"/>
              <a:t>Członkowie zespołu badawczego prof. Wojciecha Gawlika </a:t>
            </a:r>
            <a:br>
              <a:rPr lang="pl-PL" sz="1000" dirty="0"/>
            </a:br>
            <a:r>
              <a:rPr lang="pl-PL" sz="1000" dirty="0"/>
              <a:t>          z Uniwersytetu Jagiellońskiego w Krakowie</a:t>
            </a:r>
          </a:p>
        </p:txBody>
      </p:sp>
    </p:spTree>
    <p:extLst>
      <p:ext uri="{BB962C8B-B14F-4D97-AF65-F5344CB8AC3E}">
        <p14:creationId xmlns:p14="http://schemas.microsoft.com/office/powerpoint/2010/main" val="24732485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0000" y="1484768"/>
            <a:ext cx="8467200" cy="724278"/>
          </a:xfrm>
        </p:spPr>
        <p:txBody>
          <a:bodyPr/>
          <a:lstStyle/>
          <a:p>
            <a:r>
              <a:rPr lang="pl-PL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Program START</a:t>
            </a:r>
            <a:endParaRPr lang="pl-PL" dirty="0">
              <a:solidFill>
                <a:srgbClr val="FF6600"/>
              </a:solidFill>
            </a:endParaRPr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476655" y="2209046"/>
            <a:ext cx="4756826" cy="4024024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90000"/>
              </a:lnSpc>
              <a:buClr>
                <a:srgbClr val="FF8000"/>
              </a:buClr>
              <a:buNone/>
              <a:defRPr/>
            </a:pPr>
            <a:r>
              <a:rPr lang="pl-PL" sz="32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Kandydaci:</a:t>
            </a:r>
          </a:p>
          <a:p>
            <a:pPr>
              <a:lnSpc>
                <a:spcPct val="90000"/>
              </a:lnSpc>
              <a:buClr>
                <a:srgbClr val="FF8000"/>
              </a:buClr>
              <a:buNone/>
              <a:defRPr/>
            </a:pPr>
            <a:endParaRPr lang="pl-PL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Clr>
                <a:srgbClr val="FF8000"/>
              </a:buClr>
              <a:buFont typeface="Arial" pitchFamily="34" charset="0"/>
              <a:buChar char="•"/>
              <a:defRPr/>
            </a:pPr>
            <a:r>
              <a:rPr lang="pl-PL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młodzi uczeni do 30 </a:t>
            </a:r>
            <a:r>
              <a:rPr lang="pl-PL" sz="3200" b="1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(32)</a:t>
            </a:r>
            <a:r>
              <a:rPr lang="pl-PL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roku życia</a:t>
            </a:r>
          </a:p>
          <a:p>
            <a:pPr marL="0" indent="0">
              <a:lnSpc>
                <a:spcPct val="90000"/>
              </a:lnSpc>
              <a:buClr>
                <a:srgbClr val="FF8000"/>
              </a:buClr>
              <a:defRPr/>
            </a:pPr>
            <a:endParaRPr lang="pl-PL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Clr>
                <a:srgbClr val="FF8000"/>
              </a:buClr>
              <a:buFont typeface="Arial" pitchFamily="34" charset="0"/>
              <a:buChar char="•"/>
              <a:defRPr/>
            </a:pPr>
            <a:r>
              <a:rPr lang="pl-PL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pl-PL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oktoranci </a:t>
            </a:r>
            <a:r>
              <a:rPr lang="pl-PL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lub doktorzy szkoły wyższej lub innej instytucji prowadzącej badania B+R</a:t>
            </a:r>
          </a:p>
          <a:p>
            <a:pPr marL="0" indent="0">
              <a:lnSpc>
                <a:spcPct val="90000"/>
              </a:lnSpc>
              <a:buClr>
                <a:srgbClr val="FF8000"/>
              </a:buClr>
              <a:defRPr/>
            </a:pPr>
            <a:endParaRPr lang="pl-PL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Clr>
                <a:srgbClr val="FF8000"/>
              </a:buClr>
              <a:buFont typeface="Arial" pitchFamily="34" charset="0"/>
              <a:buChar char="•"/>
              <a:defRPr/>
            </a:pPr>
            <a:r>
              <a:rPr lang="pl-PL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pl-PL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naczący, udokumentowany dorobek badawczy</a:t>
            </a:r>
          </a:p>
          <a:p>
            <a:pPr marL="0" indent="0">
              <a:lnSpc>
                <a:spcPct val="90000"/>
              </a:lnSpc>
              <a:buClr>
                <a:srgbClr val="FF8000"/>
              </a:buClr>
              <a:defRPr/>
            </a:pPr>
            <a:endParaRPr lang="pl-PL" sz="32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Clr>
                <a:srgbClr val="FF8000"/>
              </a:buClr>
              <a:buFont typeface="Arial" pitchFamily="34" charset="0"/>
              <a:buChar char="•"/>
              <a:defRPr/>
            </a:pPr>
            <a:r>
              <a:rPr lang="pl-PL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termin </a:t>
            </a:r>
            <a:r>
              <a:rPr lang="pl-PL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składania wniosków  </a:t>
            </a:r>
          </a:p>
          <a:p>
            <a:pPr>
              <a:buClr>
                <a:srgbClr val="FF8000"/>
              </a:buClr>
              <a:buNone/>
              <a:defRPr/>
            </a:pPr>
            <a:r>
              <a:rPr lang="pl-PL" sz="3200" b="1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l-PL" sz="3200" b="1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 </a:t>
            </a:r>
            <a:r>
              <a:rPr lang="pl-PL" sz="32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października </a:t>
            </a:r>
            <a:r>
              <a:rPr lang="pl-PL" sz="3200" b="1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 </a:t>
            </a:r>
            <a:r>
              <a:rPr lang="pl-PL" sz="32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r. </a:t>
            </a:r>
          </a:p>
          <a:p>
            <a:endParaRPr lang="pl-PL" dirty="0"/>
          </a:p>
          <a:p>
            <a:endParaRPr lang="pl-PL" dirty="0"/>
          </a:p>
        </p:txBody>
      </p:sp>
      <p:pic>
        <p:nvPicPr>
          <p:cNvPr id="6" name="Symbol zastępczy zawartości 4"/>
          <p:cNvPicPr>
            <a:picLocks noGrp="1" noChangeAspect="1"/>
          </p:cNvPicPr>
          <p:nvPr>
            <p:ph idx="10"/>
          </p:nvPr>
        </p:nvPicPr>
        <p:blipFill>
          <a:blip r:embed="rId2" cstate="print"/>
          <a:stretch>
            <a:fillRect/>
          </a:stretch>
        </p:blipFill>
        <p:spPr>
          <a:xfrm>
            <a:off x="5657175" y="1683945"/>
            <a:ext cx="3581940" cy="38024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Prostokąt 2"/>
          <p:cNvSpPr/>
          <p:nvPr/>
        </p:nvSpPr>
        <p:spPr>
          <a:xfrm>
            <a:off x="5710136" y="5643270"/>
            <a:ext cx="356032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000" b="1" dirty="0">
                <a:solidFill>
                  <a:srgbClr val="FF9900"/>
                </a:solidFill>
              </a:rPr>
              <a:t>Fot.: </a:t>
            </a:r>
            <a:r>
              <a:rPr lang="pl-PL" sz="1000" dirty="0"/>
              <a:t>Laureatka programu Start – Dorota Pudzianowska</a:t>
            </a:r>
          </a:p>
        </p:txBody>
      </p:sp>
    </p:spTree>
    <p:extLst>
      <p:ext uri="{BB962C8B-B14F-4D97-AF65-F5344CB8AC3E}">
        <p14:creationId xmlns:p14="http://schemas.microsoft.com/office/powerpoint/2010/main" val="23651466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720000" y="1557196"/>
            <a:ext cx="8467200" cy="769545"/>
          </a:xfrm>
        </p:spPr>
        <p:txBody>
          <a:bodyPr>
            <a:normAutofit/>
          </a:bodyPr>
          <a:lstStyle/>
          <a:p>
            <a:r>
              <a:rPr lang="pl-PL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Przedłużenie </a:t>
            </a:r>
            <a:r>
              <a:rPr lang="pl-PL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wieku w programie START</a:t>
            </a:r>
            <a:endParaRPr lang="pl-PL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>
          <a:xfrm>
            <a:off x="720001" y="2560319"/>
            <a:ext cx="8200480" cy="3862873"/>
          </a:xfrm>
        </p:spPr>
        <p:txBody>
          <a:bodyPr>
            <a:normAutofit/>
          </a:bodyPr>
          <a:lstStyle/>
          <a:p>
            <a:r>
              <a:rPr lang="pl-PL" sz="2000" b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</a:t>
            </a:r>
            <a:r>
              <a:rPr lang="pl-PL" sz="20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tytułu urodzenia lub przysposobienia dziecka </a:t>
            </a:r>
            <a:r>
              <a:rPr lang="pl-PL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wiek </a:t>
            </a:r>
            <a:r>
              <a:rPr lang="pl-PL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ulega przedłużeniu w przypadku </a:t>
            </a:r>
            <a:r>
              <a:rPr lang="pl-PL" sz="20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kobiet, które urodziły dziecko </a:t>
            </a:r>
            <a:r>
              <a:rPr lang="pl-PL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lub </a:t>
            </a:r>
            <a:r>
              <a:rPr lang="pl-PL" sz="20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osób, które przysposobiły </a:t>
            </a:r>
            <a:r>
              <a:rPr lang="pl-PL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dziecko, </a:t>
            </a:r>
            <a:r>
              <a:rPr lang="pl-PL" sz="20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1 rok na każde dziecko</a:t>
            </a:r>
            <a:r>
              <a:rPr lang="pl-PL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niezależnie od daty urodzenia lub przysposobienia dziecka,</a:t>
            </a:r>
          </a:p>
          <a:p>
            <a:pPr>
              <a:spcBef>
                <a:spcPts val="2400"/>
              </a:spcBef>
            </a:pPr>
            <a:r>
              <a:rPr lang="pl-PL" sz="2000" b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</a:t>
            </a:r>
            <a:r>
              <a:rPr lang="pl-PL" sz="20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tytułu przerwy w pracy naukowej </a:t>
            </a:r>
            <a:r>
              <a:rPr lang="pl-PL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maksymalnie </a:t>
            </a:r>
            <a:r>
              <a:rPr lang="pl-PL" sz="20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pl-PL" sz="2000" b="1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lata</a:t>
            </a:r>
            <a:r>
              <a:rPr lang="pl-PL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wiek </a:t>
            </a:r>
            <a:r>
              <a:rPr lang="pl-PL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ulega przedłużeniu o wszystkie </a:t>
            </a:r>
            <a:r>
              <a:rPr lang="pl-PL" sz="20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udokumentowane okresy przerw </a:t>
            </a:r>
            <a:r>
              <a:rPr lang="pl-PL" sz="2000" b="1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prowadzeniu </a:t>
            </a:r>
            <a:r>
              <a:rPr lang="pl-PL" sz="20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badań </a:t>
            </a:r>
            <a:r>
              <a:rPr lang="pl-PL" sz="2000" b="1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naukowych, </a:t>
            </a:r>
            <a:r>
              <a:rPr lang="pl-PL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trwające łącznie nie krócej niż 12 miesięcy w przypadku ubiegania się o przedłużenie o jeden rok lub nie krócej niż 24 </a:t>
            </a:r>
            <a:r>
              <a:rPr lang="pl-PL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miesiące, </a:t>
            </a:r>
            <a:r>
              <a:rPr lang="pl-PL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przypadku ubiegania się o przedłużenie o dwa lata.</a:t>
            </a:r>
          </a:p>
          <a:p>
            <a:endParaRPr lang="pl-PL" sz="2000" b="1" dirty="0"/>
          </a:p>
        </p:txBody>
      </p:sp>
    </p:spTree>
    <p:extLst>
      <p:ext uri="{BB962C8B-B14F-4D97-AF65-F5344CB8AC3E}">
        <p14:creationId xmlns:p14="http://schemas.microsoft.com/office/powerpoint/2010/main" val="22900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4294967295"/>
          </p:nvPr>
        </p:nvSpPr>
        <p:spPr>
          <a:xfrm>
            <a:off x="69342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9A238770-0681-4294-9C08-C60AE21BC4F5}" type="slidenum">
              <a:rPr lang="en-US">
                <a:solidFill>
                  <a:schemeClr val="bg1"/>
                </a:solidFill>
              </a:rPr>
              <a:pPr/>
              <a:t>34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3075" name="Prostokąt 4"/>
          <p:cNvSpPr>
            <a:spLocks noChangeArrowheads="1"/>
          </p:cNvSpPr>
          <p:nvPr/>
        </p:nvSpPr>
        <p:spPr bwMode="auto">
          <a:xfrm>
            <a:off x="457101" y="2564977"/>
            <a:ext cx="8648904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rgbClr val="FF8000"/>
              </a:buClr>
              <a:defRPr/>
            </a:pPr>
            <a:r>
              <a:rPr lang="pl-PL" sz="2400" b="1" dirty="0" smtClean="0">
                <a:solidFill>
                  <a:srgbClr val="FF8000"/>
                </a:solidFill>
              </a:rPr>
              <a:t>	</a:t>
            </a:r>
            <a:r>
              <a:rPr lang="pl-PL" sz="2800" b="1" dirty="0" smtClean="0">
                <a:solidFill>
                  <a:srgbClr val="FF8000"/>
                </a:solidFill>
              </a:rPr>
              <a:t>Obszary </a:t>
            </a:r>
            <a:r>
              <a:rPr lang="pl-PL" sz="2800" b="1" dirty="0">
                <a:solidFill>
                  <a:srgbClr val="FF8000"/>
                </a:solidFill>
              </a:rPr>
              <a:t>badawcze i grupy recenzenckie:</a:t>
            </a:r>
          </a:p>
          <a:p>
            <a:pPr>
              <a:lnSpc>
                <a:spcPct val="150000"/>
              </a:lnSpc>
              <a:buClr>
                <a:srgbClr val="FF8000"/>
              </a:buClr>
              <a:defRPr/>
            </a:pPr>
            <a:endParaRPr lang="pl-PL" sz="800" b="1" dirty="0">
              <a:solidFill>
                <a:srgbClr val="FF8000"/>
              </a:solidFill>
            </a:endParaRPr>
          </a:p>
          <a:p>
            <a:pPr marL="914400" lvl="1" indent="-457200">
              <a:spcBef>
                <a:spcPts val="600"/>
              </a:spcBef>
              <a:buClr>
                <a:srgbClr val="FF8000"/>
              </a:buClr>
              <a:buFont typeface="Arial" panose="020B0604020202020204" pitchFamily="34" charset="0"/>
              <a:buChar char="•"/>
              <a:defRPr/>
            </a:pPr>
            <a:r>
              <a:rPr lang="pl-PL" sz="2400" b="1" dirty="0">
                <a:solidFill>
                  <a:srgbClr val="002060"/>
                </a:solidFill>
              </a:rPr>
              <a:t>nauki o życiu i o Ziemi</a:t>
            </a:r>
            <a:r>
              <a:rPr lang="pl-PL" sz="2400" dirty="0">
                <a:solidFill>
                  <a:srgbClr val="002060"/>
                </a:solidFill>
              </a:rPr>
              <a:t>: </a:t>
            </a:r>
            <a:r>
              <a:rPr lang="pl-PL" b="1" dirty="0">
                <a:solidFill>
                  <a:srgbClr val="002060"/>
                </a:solidFill>
              </a:rPr>
              <a:t>nauki biologiczne</a:t>
            </a:r>
            <a:r>
              <a:rPr lang="pl-PL" sz="1600" dirty="0">
                <a:solidFill>
                  <a:srgbClr val="002060"/>
                </a:solidFill>
              </a:rPr>
              <a:t>, </a:t>
            </a:r>
            <a:r>
              <a:rPr lang="pl-PL" sz="1600" i="1" dirty="0">
                <a:solidFill>
                  <a:srgbClr val="7030A0"/>
                </a:solidFill>
              </a:rPr>
              <a:t>(np. biologia środowiskowa, biologia molekularna, biochemia)</a:t>
            </a:r>
            <a:r>
              <a:rPr lang="pl-PL" sz="1600" dirty="0">
                <a:solidFill>
                  <a:srgbClr val="002060"/>
                </a:solidFill>
              </a:rPr>
              <a:t>, </a:t>
            </a:r>
            <a:r>
              <a:rPr lang="pl-PL" b="1" dirty="0">
                <a:solidFill>
                  <a:srgbClr val="002060"/>
                </a:solidFill>
              </a:rPr>
              <a:t>nauki medyczne, nauki o Ziemi</a:t>
            </a:r>
          </a:p>
          <a:p>
            <a:pPr marL="914400" lvl="1" indent="-457200">
              <a:spcBef>
                <a:spcPts val="600"/>
              </a:spcBef>
              <a:buClr>
                <a:srgbClr val="FF8000"/>
              </a:buClr>
              <a:buFont typeface="Arial" panose="020B0604020202020204" pitchFamily="34" charset="0"/>
              <a:buChar char="•"/>
              <a:defRPr/>
            </a:pPr>
            <a:r>
              <a:rPr lang="pl-PL" sz="2400" b="1" dirty="0">
                <a:solidFill>
                  <a:srgbClr val="002060"/>
                </a:solidFill>
              </a:rPr>
              <a:t>nauki chemiczne i o materiałach</a:t>
            </a:r>
            <a:r>
              <a:rPr lang="pl-PL" sz="2000" dirty="0">
                <a:solidFill>
                  <a:srgbClr val="002060"/>
                </a:solidFill>
              </a:rPr>
              <a:t>, </a:t>
            </a:r>
            <a:r>
              <a:rPr lang="pl-PL" sz="1600" i="1" dirty="0">
                <a:solidFill>
                  <a:srgbClr val="7030A0"/>
                </a:solidFill>
              </a:rPr>
              <a:t>(np. chemia, biochemia, chemia fizyczna, inżynieria </a:t>
            </a:r>
            <a:r>
              <a:rPr lang="pl-PL" sz="1600" i="1" dirty="0" smtClean="0">
                <a:solidFill>
                  <a:srgbClr val="7030A0"/>
                </a:solidFill>
              </a:rPr>
              <a:t>materiałowa, inżynieria chemiczna, technologia chemiczna)</a:t>
            </a:r>
            <a:endParaRPr lang="pl-PL" sz="1600" dirty="0">
              <a:solidFill>
                <a:srgbClr val="7030A0"/>
              </a:solidFill>
            </a:endParaRPr>
          </a:p>
          <a:p>
            <a:pPr marL="914400" lvl="1" indent="-457200">
              <a:spcBef>
                <a:spcPts val="600"/>
              </a:spcBef>
              <a:buClr>
                <a:srgbClr val="FF8000"/>
              </a:buClr>
              <a:buFont typeface="Arial" panose="020B0604020202020204" pitchFamily="34" charset="0"/>
              <a:buChar char="•"/>
              <a:defRPr/>
            </a:pPr>
            <a:r>
              <a:rPr lang="pl-PL" sz="2400" b="1" dirty="0">
                <a:solidFill>
                  <a:srgbClr val="002060"/>
                </a:solidFill>
              </a:rPr>
              <a:t>nauki matematyczno-fizyczne i inżynierskie</a:t>
            </a:r>
            <a:r>
              <a:rPr lang="pl-PL" sz="2000" dirty="0">
                <a:solidFill>
                  <a:srgbClr val="002060"/>
                </a:solidFill>
              </a:rPr>
              <a:t>, </a:t>
            </a:r>
            <a:r>
              <a:rPr lang="pl-PL" sz="1600" i="1" dirty="0">
                <a:solidFill>
                  <a:srgbClr val="7030A0"/>
                </a:solidFill>
              </a:rPr>
              <a:t>(np. fizyka, astronomia, chemia fizyczna, </a:t>
            </a:r>
            <a:r>
              <a:rPr lang="pl-PL" sz="1600" i="1" dirty="0" smtClean="0">
                <a:solidFill>
                  <a:srgbClr val="7030A0"/>
                </a:solidFill>
              </a:rPr>
              <a:t>elektronika, informatyka)</a:t>
            </a:r>
          </a:p>
          <a:p>
            <a:pPr marL="800100" lvl="1" indent="-342900">
              <a:lnSpc>
                <a:spcPct val="150000"/>
              </a:lnSpc>
              <a:spcBef>
                <a:spcPts val="300"/>
              </a:spcBef>
              <a:buClr>
                <a:srgbClr val="FF8000"/>
              </a:buClr>
              <a:buFont typeface="Arial" panose="020B0604020202020204" pitchFamily="34" charset="0"/>
              <a:buChar char="•"/>
              <a:defRPr/>
            </a:pPr>
            <a:r>
              <a:rPr lang="pl-PL" sz="2400" dirty="0">
                <a:solidFill>
                  <a:srgbClr val="002060"/>
                </a:solidFill>
              </a:rPr>
              <a:t>	</a:t>
            </a:r>
            <a:r>
              <a:rPr lang="pl-PL" sz="2400" b="1" dirty="0">
                <a:solidFill>
                  <a:srgbClr val="002060"/>
                </a:solidFill>
              </a:rPr>
              <a:t>nauki humanistyczne i </a:t>
            </a:r>
            <a:r>
              <a:rPr lang="pl-PL" sz="2400" b="1" dirty="0" smtClean="0">
                <a:solidFill>
                  <a:srgbClr val="002060"/>
                </a:solidFill>
              </a:rPr>
              <a:t>społeczne</a:t>
            </a:r>
            <a:endParaRPr lang="pl-PL" sz="1600" dirty="0">
              <a:solidFill>
                <a:srgbClr val="002060"/>
              </a:solidFill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038225" y="1507787"/>
            <a:ext cx="7772400" cy="1057189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pl-PL" sz="28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Program START</a:t>
            </a:r>
            <a:r>
              <a:rPr lang="pl-PL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pl-PL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pl-PL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stypendia dla młodych uczonych</a:t>
            </a:r>
            <a:r>
              <a:rPr lang="pl-PL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pl-PL" sz="2400" b="1" dirty="0">
              <a:solidFill>
                <a:srgbClr val="FF8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523876" y="6000751"/>
            <a:ext cx="4214813" cy="714375"/>
          </a:xfrm>
          <a:prstGeom prst="rect">
            <a:avLst/>
          </a:prstGeom>
          <a:solidFill>
            <a:srgbClr val="FCFE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31313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720000" y="1593410"/>
            <a:ext cx="8467200" cy="742384"/>
          </a:xfrm>
        </p:spPr>
        <p:txBody>
          <a:bodyPr/>
          <a:lstStyle/>
          <a:p>
            <a:r>
              <a:rPr lang="pl-PL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Kryteria oceny wniosków  START</a:t>
            </a:r>
            <a:endParaRPr lang="pl-PL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>
          <a:xfrm>
            <a:off x="720000" y="2752253"/>
            <a:ext cx="8467200" cy="3670939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pl-PL" b="1" u="sng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dorobek naukowy kandydata</a:t>
            </a:r>
            <a:r>
              <a:rPr lang="pl-PL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l-PL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naukowa jakość i oryginalność; ocena jakości, a nie ilości całości dorobku naukowego</a:t>
            </a:r>
          </a:p>
          <a:p>
            <a:pPr marL="0" indent="0">
              <a:spcBef>
                <a:spcPts val="0"/>
              </a:spcBef>
              <a:buNone/>
            </a:pPr>
            <a:endParaRPr lang="pl-PL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pl-PL" b="1" u="sng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dotychczasowe badania kandydatów</a:t>
            </a:r>
            <a:r>
              <a:rPr lang="pl-PL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pl-P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umiejętność wskazania konkretnego </a:t>
            </a:r>
            <a:r>
              <a:rPr lang="pl-PL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osiągnięcia </a:t>
            </a:r>
            <a:r>
              <a:rPr lang="pl-PL" b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badawczego </a:t>
            </a:r>
            <a:r>
              <a:rPr lang="pl-PL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własnego wkładu w to osiągnięcie</a:t>
            </a:r>
          </a:p>
          <a:p>
            <a:pPr>
              <a:spcBef>
                <a:spcPts val="0"/>
              </a:spcBef>
            </a:pPr>
            <a:endParaRPr lang="pl-PL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pl-PL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plany badawcze na najbliższy rok</a:t>
            </a:r>
            <a:r>
              <a:rPr lang="pl-PL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r>
              <a:rPr lang="pl-PL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nowatorstwo, doskonałość naukowa</a:t>
            </a:r>
          </a:p>
          <a:p>
            <a:pPr>
              <a:spcBef>
                <a:spcPts val="0"/>
              </a:spcBef>
            </a:pPr>
            <a:endParaRPr lang="pl-PL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dirty="0"/>
          </a:p>
          <a:p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3545038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659783" y="2074416"/>
            <a:ext cx="7131132" cy="1346271"/>
          </a:xfrm>
        </p:spPr>
        <p:txBody>
          <a:bodyPr/>
          <a:lstStyle/>
          <a:p>
            <a:r>
              <a:rPr lang="pl-PL" sz="4800" b="1" dirty="0" smtClean="0">
                <a:solidFill>
                  <a:srgbClr val="FFC000"/>
                </a:solidFill>
              </a:rPr>
              <a:t>Programy Wydawnicze</a:t>
            </a:r>
            <a:endParaRPr lang="pl-PL" sz="4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160631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0000" y="1584356"/>
            <a:ext cx="8467200" cy="669957"/>
          </a:xfrm>
        </p:spPr>
        <p:txBody>
          <a:bodyPr/>
          <a:lstStyle/>
          <a:p>
            <a:r>
              <a:rPr lang="pl-PL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Program Monografie</a:t>
            </a:r>
            <a:endParaRPr lang="en-GB" b="1" dirty="0">
              <a:solidFill>
                <a:srgbClr val="FF6600"/>
              </a:solidFill>
              <a:latin typeface="Wunderlich" panose="02000503060000020004" pitchFamily="2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20000" y="2480650"/>
            <a:ext cx="8467200" cy="3942542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1200"/>
              </a:spcBef>
              <a:defRPr/>
            </a:pPr>
            <a:r>
              <a:rPr lang="pl-PL" b="1" dirty="0">
                <a:solidFill>
                  <a:srgbClr val="002060"/>
                </a:solidFill>
                <a:latin typeface="Arial" panose="020B0604020202020204" pitchFamily="34" charset="0"/>
                <a:cs typeface="Arial" pitchFamily="34" charset="0"/>
              </a:rPr>
              <a:t>monografie z zakresu </a:t>
            </a:r>
            <a:r>
              <a:rPr lang="pl-PL" b="1" dirty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nauk humanistycznych i społecznych</a:t>
            </a:r>
          </a:p>
          <a:p>
            <a:pPr>
              <a:lnSpc>
                <a:spcPct val="110000"/>
              </a:lnSpc>
              <a:spcBef>
                <a:spcPts val="1200"/>
              </a:spcBef>
              <a:defRPr/>
            </a:pPr>
            <a:r>
              <a:rPr lang="pl-PL" b="1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niepublikowane </a:t>
            </a:r>
            <a:r>
              <a:rPr lang="pl-PL" b="1" dirty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wcześniej prace polskich autorów</a:t>
            </a:r>
            <a:r>
              <a:rPr lang="pl-PL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charakteryzujące się wysokim poziomem naukowym, odkrywczością założeń i </a:t>
            </a:r>
            <a:r>
              <a:rPr lang="pl-PL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istotną wagą wyników</a:t>
            </a:r>
          </a:p>
          <a:p>
            <a:pPr>
              <a:lnSpc>
                <a:spcPct val="110000"/>
              </a:lnSpc>
              <a:spcBef>
                <a:spcPts val="1200"/>
              </a:spcBef>
              <a:defRPr/>
            </a:pPr>
            <a:r>
              <a:rPr lang="pl-PL" b="1" dirty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pl-PL" b="1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race autorów zagranicznych</a:t>
            </a:r>
            <a:r>
              <a:rPr lang="pl-PL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na </a:t>
            </a:r>
            <a:r>
              <a:rPr lang="pl-PL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tematy dotyczące Polski</a:t>
            </a:r>
          </a:p>
          <a:p>
            <a:pPr>
              <a:lnSpc>
                <a:spcPct val="110000"/>
              </a:lnSpc>
              <a:spcBef>
                <a:spcPts val="1200"/>
              </a:spcBef>
              <a:defRPr/>
            </a:pPr>
            <a:r>
              <a:rPr lang="pl-PL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do </a:t>
            </a:r>
            <a:r>
              <a:rPr lang="pl-PL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chwili obecnej w serii ukazało się </a:t>
            </a:r>
            <a:r>
              <a:rPr lang="pl-PL" b="1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190 pozycji</a:t>
            </a:r>
            <a:endParaRPr lang="pl-PL" b="1" dirty="0">
              <a:solidFill>
                <a:srgbClr val="FF66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lnSpc>
                <a:spcPct val="110000"/>
              </a:lnSpc>
              <a:spcBef>
                <a:spcPts val="600"/>
              </a:spcBef>
              <a:buNone/>
            </a:pPr>
            <a:endParaRPr lang="en-GB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062284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0000" y="1584356"/>
            <a:ext cx="8467200" cy="669957"/>
          </a:xfrm>
        </p:spPr>
        <p:txBody>
          <a:bodyPr/>
          <a:lstStyle/>
          <a:p>
            <a:r>
              <a:rPr lang="pl-PL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Program Monografie</a:t>
            </a:r>
            <a:endParaRPr lang="en-GB" b="1" dirty="0">
              <a:solidFill>
                <a:srgbClr val="FF6600"/>
              </a:solidFill>
              <a:latin typeface="Wunderlich" panose="02000503060000020004" pitchFamily="2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20000" y="2480650"/>
            <a:ext cx="8467200" cy="3942542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  <a:buNone/>
            </a:pPr>
            <a:r>
              <a:rPr lang="pl-PL" altLang="pl-PL" sz="18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						</a:t>
            </a:r>
            <a:endParaRPr lang="pl-PL" sz="19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10000"/>
              </a:lnSpc>
              <a:spcBef>
                <a:spcPts val="600"/>
              </a:spcBef>
              <a:buNone/>
              <a:defRPr/>
            </a:pPr>
            <a:endParaRPr lang="pl-PL" b="1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10000"/>
              </a:lnSpc>
              <a:spcBef>
                <a:spcPts val="600"/>
              </a:spcBef>
              <a:buNone/>
            </a:pPr>
            <a:endParaRPr lang="en-GB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533400" y="2254313"/>
            <a:ext cx="4038600" cy="375643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Source Sans Pro"/>
                <a:ea typeface="+mn-ea"/>
                <a:cs typeface="Source Sans Pro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Source Sans Pro"/>
                <a:ea typeface="+mn-ea"/>
                <a:cs typeface="Source Sans Pro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Source Sans Pro"/>
                <a:ea typeface="+mn-ea"/>
                <a:cs typeface="Source Sans Pro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Source Sans Pro"/>
                <a:ea typeface="+mn-ea"/>
                <a:cs typeface="Source Sans Pro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Source Sans Pro"/>
                <a:ea typeface="+mn-ea"/>
                <a:cs typeface="Source Sans Pro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sz="22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Laureatom konkursu Fundacja zapewnia pokrycie kosztów wydania pracy w serii Monografie FNP oraz honorarium w wysokości </a:t>
            </a:r>
            <a:r>
              <a:rPr lang="pl-PL" sz="2800" b="1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15 000 zł</a:t>
            </a:r>
          </a:p>
          <a:p>
            <a:endParaRPr lang="pl-PL" dirty="0"/>
          </a:p>
        </p:txBody>
      </p:sp>
      <p:pic>
        <p:nvPicPr>
          <p:cNvPr id="6" name="Picture 8" descr="\\DISKSTATION\Foto\PROJEKTY WYDAWNICZE\MONOGRAFIE\Monografie_okladki\Markowska_ok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737" y="2074481"/>
            <a:ext cx="1774767" cy="237744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8" name="Picture 3" descr="C:\Users\jez\Desktop\Monografie\wersje elektroniczne\okladki_male\Murawski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9541" y="3508014"/>
            <a:ext cx="1889125" cy="23404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210714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0000" y="1584356"/>
            <a:ext cx="8467200" cy="669957"/>
          </a:xfrm>
        </p:spPr>
        <p:txBody>
          <a:bodyPr/>
          <a:lstStyle/>
          <a:p>
            <a:r>
              <a:rPr lang="pl-PL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Program Monografie</a:t>
            </a:r>
            <a:endParaRPr lang="en-GB" b="1" dirty="0">
              <a:solidFill>
                <a:srgbClr val="FF6600"/>
              </a:solidFill>
              <a:latin typeface="Wunderlich" panose="02000503060000020004" pitchFamily="2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20000" y="2597284"/>
            <a:ext cx="8467200" cy="3670265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1200"/>
              </a:spcBef>
              <a:defRPr/>
            </a:pPr>
            <a:r>
              <a:rPr lang="pl-PL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prace w dwóch egzemplarzach należy składać w dowolnym terminie</a:t>
            </a:r>
            <a:r>
              <a:rPr lang="pl-PL" sz="2000" b="1" dirty="0" smtClean="0">
                <a:solidFill>
                  <a:srgbClr val="FF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altLang="pl-PL" sz="2000" b="1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konkurs odbywa się w trybie ciągłym</a:t>
            </a:r>
          </a:p>
          <a:p>
            <a:pPr>
              <a:lnSpc>
                <a:spcPct val="110000"/>
              </a:lnSpc>
              <a:spcBef>
                <a:spcPts val="1200"/>
              </a:spcBef>
              <a:defRPr/>
            </a:pPr>
            <a:r>
              <a:rPr lang="pl-PL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wnioski w wersji elektronicznej i papierowej</a:t>
            </a:r>
            <a:endParaRPr lang="pl-PL" sz="2000" b="1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pl-PL" altLang="pl-PL" sz="2000" b="1" dirty="0" smtClean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pl-PL" altLang="pl-PL" sz="2000" b="1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marL="0" indent="0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pl-PL" altLang="pl-PL" sz="20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Koordynator Programu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pl-PL" altLang="pl-PL" sz="2000" b="1" dirty="0" smtClean="0">
                <a:solidFill>
                  <a:srgbClr val="FF6600"/>
                </a:solidFill>
                <a:latin typeface="Arial" panose="020B0604020202020204" pitchFamily="34" charset="0"/>
              </a:rPr>
              <a:t>Dr </a:t>
            </a:r>
            <a:r>
              <a:rPr lang="pl-PL" altLang="pl-PL" sz="2000" b="1" dirty="0">
                <a:solidFill>
                  <a:srgbClr val="FF6600"/>
                </a:solidFill>
                <a:latin typeface="Arial" panose="020B0604020202020204" pitchFamily="34" charset="0"/>
              </a:rPr>
              <a:t>K</a:t>
            </a:r>
            <a:r>
              <a:rPr lang="pl-PL" altLang="pl-PL" sz="2000" b="1" dirty="0" smtClean="0">
                <a:solidFill>
                  <a:srgbClr val="FF6600"/>
                </a:solidFill>
                <a:latin typeface="Arial" panose="020B0604020202020204" pitchFamily="34" charset="0"/>
              </a:rPr>
              <a:t>arolina </a:t>
            </a:r>
            <a:r>
              <a:rPr lang="pl-PL" altLang="pl-PL" sz="2000" b="1" dirty="0">
                <a:solidFill>
                  <a:srgbClr val="FF6600"/>
                </a:solidFill>
                <a:latin typeface="Arial" panose="020B0604020202020204" pitchFamily="34" charset="0"/>
              </a:rPr>
              <a:t>M</a:t>
            </a:r>
            <a:r>
              <a:rPr lang="pl-PL" altLang="pl-PL" sz="2000" b="1" dirty="0" smtClean="0">
                <a:solidFill>
                  <a:srgbClr val="FF6600"/>
                </a:solidFill>
                <a:latin typeface="Arial" panose="020B0604020202020204" pitchFamily="34" charset="0"/>
              </a:rPr>
              <a:t>arcinkowska</a:t>
            </a:r>
            <a:endParaRPr lang="pl-PL" altLang="pl-PL" sz="2000" b="1" dirty="0">
              <a:solidFill>
                <a:srgbClr val="FF6600"/>
              </a:solidFill>
              <a:latin typeface="Arial" panose="020B0604020202020204" pitchFamily="34" charset="0"/>
            </a:endParaRP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pl-PL" altLang="pl-PL" sz="20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tel</a:t>
            </a:r>
            <a:r>
              <a:rPr lang="pl-PL" altLang="pl-PL" sz="2000" b="1" dirty="0">
                <a:solidFill>
                  <a:srgbClr val="002060"/>
                </a:solidFill>
                <a:latin typeface="Arial" panose="020B0604020202020204" pitchFamily="34" charset="0"/>
              </a:rPr>
              <a:t>.: 22 311 84 31  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pl-PL" altLang="pl-PL" sz="2000" dirty="0">
                <a:solidFill>
                  <a:srgbClr val="002060"/>
                </a:solidFill>
                <a:latin typeface="Arial" panose="020B0604020202020204" pitchFamily="34" charset="0"/>
              </a:rPr>
              <a:t>e-mail</a:t>
            </a:r>
            <a:r>
              <a:rPr lang="pl-PL" altLang="pl-PL" sz="1600" dirty="0">
                <a:solidFill>
                  <a:srgbClr val="002060"/>
                </a:solidFill>
                <a:latin typeface="Arial" panose="020B0604020202020204" pitchFamily="34" charset="0"/>
              </a:rPr>
              <a:t>: </a:t>
            </a:r>
            <a:r>
              <a:rPr lang="pl-PL" altLang="pl-PL" sz="1600" dirty="0" smtClean="0">
                <a:solidFill>
                  <a:srgbClr val="002060"/>
                </a:solidFill>
                <a:latin typeface="Arial" panose="020B0604020202020204" pitchFamily="34" charset="0"/>
                <a:hlinkClick r:id="rId2"/>
              </a:rPr>
              <a:t>Karolina.Marcinkowska@fnp.org.pl</a:t>
            </a:r>
            <a:endParaRPr lang="pl-PL" altLang="pl-PL" sz="1600" dirty="0" smtClean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pl-PL" altLang="pl-PL" sz="2000" dirty="0">
                <a:solidFill>
                  <a:srgbClr val="002060"/>
                </a:solidFill>
                <a:latin typeface="Arial" panose="020B0604020202020204" pitchFamily="34" charset="0"/>
              </a:rPr>
              <a:t>  </a:t>
            </a:r>
          </a:p>
          <a:p>
            <a:pPr marL="0" indent="0" algn="just">
              <a:lnSpc>
                <a:spcPct val="110000"/>
              </a:lnSpc>
              <a:spcBef>
                <a:spcPts val="600"/>
              </a:spcBef>
              <a:buNone/>
            </a:pPr>
            <a:endParaRPr lang="en-GB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904" y="4046707"/>
            <a:ext cx="1452158" cy="1748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434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0000" y="1654074"/>
            <a:ext cx="8467200" cy="651852"/>
          </a:xfrm>
        </p:spPr>
        <p:txBody>
          <a:bodyPr>
            <a:normAutofit fontScale="90000"/>
          </a:bodyPr>
          <a:lstStyle/>
          <a:p>
            <a:r>
              <a:rPr lang="pl-PL" b="1" dirty="0" smtClean="0">
                <a:solidFill>
                  <a:srgbClr val="002060"/>
                </a:solidFill>
              </a:rPr>
              <a:t>FNP </a:t>
            </a:r>
            <a:r>
              <a:rPr lang="pl-PL" b="1" dirty="0">
                <a:solidFill>
                  <a:srgbClr val="002060"/>
                </a:solidFill>
              </a:rPr>
              <a:t>działa w 4 podstawowych obszarach:</a:t>
            </a:r>
            <a:br>
              <a:rPr lang="pl-PL" b="1" dirty="0">
                <a:solidFill>
                  <a:srgbClr val="002060"/>
                </a:solidFill>
              </a:rPr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35131" y="2525917"/>
            <a:ext cx="9413966" cy="389727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defRPr/>
            </a:pPr>
            <a:endParaRPr lang="pl-PL" sz="800" b="1" dirty="0" smtClean="0">
              <a:solidFill>
                <a:srgbClr val="002060"/>
              </a:solidFill>
            </a:endParaRPr>
          </a:p>
          <a:p>
            <a:pPr lvl="1">
              <a:lnSpc>
                <a:spcPct val="150000"/>
              </a:lnSpc>
              <a:buClr>
                <a:srgbClr val="FF8000"/>
              </a:buClr>
              <a:buFont typeface="Arial" pitchFamily="34" charset="0"/>
              <a:buChar char="•"/>
              <a:defRPr/>
            </a:pPr>
            <a:r>
              <a:rPr lang="pl-PL" sz="2000" dirty="0" smtClean="0">
                <a:solidFill>
                  <a:srgbClr val="002060"/>
                </a:solidFill>
              </a:rPr>
              <a:t>   </a:t>
            </a:r>
            <a:r>
              <a:rPr lang="pl-PL" sz="2800" b="1" dirty="0" smtClean="0">
                <a:solidFill>
                  <a:srgbClr val="002060"/>
                </a:solidFill>
              </a:rPr>
              <a:t>przyznaje </a:t>
            </a:r>
            <a:r>
              <a:rPr lang="pl-PL" sz="2800" b="1" dirty="0" smtClean="0">
                <a:solidFill>
                  <a:srgbClr val="FF6600"/>
                </a:solidFill>
              </a:rPr>
              <a:t>nagrody i stypendia</a:t>
            </a:r>
          </a:p>
          <a:p>
            <a:pPr lvl="1">
              <a:buClr>
                <a:srgbClr val="FF8000"/>
              </a:buClr>
              <a:buFont typeface="Arial" pitchFamily="34" charset="0"/>
              <a:buChar char="•"/>
              <a:defRPr/>
            </a:pPr>
            <a:r>
              <a:rPr lang="pl-PL" sz="2800" b="1" dirty="0" smtClean="0">
                <a:solidFill>
                  <a:srgbClr val="002060"/>
                </a:solidFill>
              </a:rPr>
              <a:t>  wspiera </a:t>
            </a:r>
            <a:r>
              <a:rPr lang="pl-PL" sz="2800" b="1" dirty="0">
                <a:solidFill>
                  <a:srgbClr val="002060"/>
                </a:solidFill>
              </a:rPr>
              <a:t>rozwój </a:t>
            </a:r>
            <a:r>
              <a:rPr lang="pl-PL" sz="2800" b="1" dirty="0">
                <a:solidFill>
                  <a:srgbClr val="FF6600"/>
                </a:solidFill>
              </a:rPr>
              <a:t>warsztatów naukowych </a:t>
            </a:r>
            <a:br>
              <a:rPr lang="pl-PL" sz="2800" b="1" dirty="0">
                <a:solidFill>
                  <a:srgbClr val="FF6600"/>
                </a:solidFill>
              </a:rPr>
            </a:br>
            <a:r>
              <a:rPr lang="pl-PL" sz="2800" b="1" dirty="0">
                <a:solidFill>
                  <a:srgbClr val="002060"/>
                </a:solidFill>
              </a:rPr>
              <a:t>  </a:t>
            </a:r>
            <a:r>
              <a:rPr lang="pl-PL" sz="2800" b="1" dirty="0" smtClean="0">
                <a:solidFill>
                  <a:srgbClr val="002060"/>
                </a:solidFill>
              </a:rPr>
              <a:t>i </a:t>
            </a:r>
            <a:r>
              <a:rPr lang="pl-PL" sz="2800" b="1" dirty="0">
                <a:solidFill>
                  <a:srgbClr val="002060"/>
                </a:solidFill>
              </a:rPr>
              <a:t>komercjalizację wyników badań naukowych</a:t>
            </a:r>
          </a:p>
          <a:p>
            <a:pPr lvl="1">
              <a:lnSpc>
                <a:spcPct val="150000"/>
              </a:lnSpc>
              <a:buClr>
                <a:srgbClr val="FF8000"/>
              </a:buClr>
              <a:buFont typeface="Arial" pitchFamily="34" charset="0"/>
              <a:buChar char="•"/>
              <a:defRPr/>
            </a:pPr>
            <a:r>
              <a:rPr lang="pl-PL" sz="2800" b="1" dirty="0">
                <a:solidFill>
                  <a:srgbClr val="002060"/>
                </a:solidFill>
              </a:rPr>
              <a:t>  </a:t>
            </a:r>
            <a:r>
              <a:rPr lang="pl-PL" sz="2800" b="1" dirty="0" smtClean="0">
                <a:solidFill>
                  <a:srgbClr val="002060"/>
                </a:solidFill>
              </a:rPr>
              <a:t>prowadzi </a:t>
            </a:r>
            <a:r>
              <a:rPr lang="pl-PL" sz="2800" b="1" dirty="0">
                <a:solidFill>
                  <a:srgbClr val="FF6600"/>
                </a:solidFill>
              </a:rPr>
              <a:t>programy wydawnicze </a:t>
            </a:r>
          </a:p>
          <a:p>
            <a:pPr lvl="1">
              <a:lnSpc>
                <a:spcPct val="150000"/>
              </a:lnSpc>
              <a:buClr>
                <a:srgbClr val="FF8000"/>
              </a:buClr>
              <a:buFont typeface="Arial" pitchFamily="34" charset="0"/>
              <a:buChar char="•"/>
              <a:defRPr/>
            </a:pPr>
            <a:r>
              <a:rPr lang="pl-PL" sz="2800" b="1" dirty="0">
                <a:solidFill>
                  <a:srgbClr val="002060"/>
                </a:solidFill>
              </a:rPr>
              <a:t> </a:t>
            </a:r>
            <a:r>
              <a:rPr lang="pl-PL" sz="2800" b="1" dirty="0" smtClean="0">
                <a:solidFill>
                  <a:srgbClr val="002060"/>
                </a:solidFill>
              </a:rPr>
              <a:t> </a:t>
            </a:r>
            <a:r>
              <a:rPr lang="pl-PL" sz="2800" b="1" dirty="0">
                <a:solidFill>
                  <a:srgbClr val="002060"/>
                </a:solidFill>
              </a:rPr>
              <a:t>realizuje programy </a:t>
            </a:r>
            <a:r>
              <a:rPr lang="pl-PL" sz="2800" b="1" dirty="0">
                <a:solidFill>
                  <a:srgbClr val="FF6600"/>
                </a:solidFill>
              </a:rPr>
              <a:t>współpracy </a:t>
            </a:r>
            <a:r>
              <a:rPr lang="pl-PL" sz="2800" b="1" dirty="0" smtClean="0">
                <a:solidFill>
                  <a:srgbClr val="FF6600"/>
                </a:solidFill>
              </a:rPr>
              <a:t>międzynarodowej</a:t>
            </a:r>
            <a:endParaRPr lang="pl-PL" sz="2800" b="1" dirty="0">
              <a:solidFill>
                <a:srgbClr val="FF6600"/>
              </a:solidFill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7686994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4"/>
          <p:cNvSpPr txBox="1">
            <a:spLocks/>
          </p:cNvSpPr>
          <p:nvPr/>
        </p:nvSpPr>
        <p:spPr>
          <a:xfrm>
            <a:off x="415481" y="3147371"/>
            <a:ext cx="4413412" cy="2150076"/>
          </a:xfrm>
          <a:prstGeom prst="rect">
            <a:avLst/>
          </a:prstGeom>
        </p:spPr>
        <p:txBody>
          <a:bodyPr lIns="121872" tIns="60936" rIns="121872" bIns="60936"/>
          <a:lstStyle>
            <a:lvl1pPr algn="ctr" defTabSz="389494" rtl="0" eaLnBrk="1" latinLnBrk="0" hangingPunct="1">
              <a:spcBef>
                <a:spcPct val="0"/>
              </a:spcBef>
              <a:buNone/>
              <a:defRPr sz="3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3200" b="1" dirty="0" smtClean="0">
                <a:solidFill>
                  <a:schemeClr val="bg1"/>
                </a:solidFill>
                <a:latin typeface="Source Sans Pro" pitchFamily="34" charset="0"/>
                <a:ea typeface="Source Sans Pro" pitchFamily="34" charset="0"/>
              </a:rPr>
              <a:t>	Dziękuję </a:t>
            </a:r>
            <a:r>
              <a:rPr lang="pl-PL" sz="3200" b="1" dirty="0">
                <a:solidFill>
                  <a:schemeClr val="bg1"/>
                </a:solidFill>
                <a:latin typeface="Source Sans Pro" pitchFamily="34" charset="0"/>
                <a:ea typeface="Source Sans Pro" pitchFamily="34" charset="0"/>
              </a:rPr>
              <a:t>za </a:t>
            </a:r>
            <a:r>
              <a:rPr lang="pl-PL" sz="3200" b="1" dirty="0" smtClean="0">
                <a:solidFill>
                  <a:schemeClr val="bg1"/>
                </a:solidFill>
                <a:latin typeface="Source Sans Pro" pitchFamily="34" charset="0"/>
                <a:ea typeface="Source Sans Pro" pitchFamily="34" charset="0"/>
              </a:rPr>
              <a:t>uwagę</a:t>
            </a:r>
            <a:endParaRPr lang="pl-PL" sz="3733" dirty="0">
              <a:solidFill>
                <a:srgbClr val="FF0000"/>
              </a:solidFill>
            </a:endParaRPr>
          </a:p>
          <a:p>
            <a:pPr algn="l"/>
            <a:endParaRPr lang="pl-PL" sz="1600" b="1" dirty="0" smtClean="0">
              <a:solidFill>
                <a:schemeClr val="bg1"/>
              </a:solidFill>
            </a:endParaRPr>
          </a:p>
          <a:p>
            <a:pPr algn="l"/>
            <a:r>
              <a:rPr lang="pl-PL" sz="2000" b="1" dirty="0" smtClean="0">
                <a:solidFill>
                  <a:schemeClr val="bg1"/>
                </a:solidFill>
              </a:rPr>
              <a:t>	Krystyna Frąk</a:t>
            </a:r>
          </a:p>
          <a:p>
            <a:pPr algn="l"/>
            <a:r>
              <a:rPr lang="pl-PL" sz="2000" b="1" dirty="0" smtClean="0">
                <a:solidFill>
                  <a:schemeClr val="bg1"/>
                </a:solidFill>
              </a:rPr>
              <a:t>	Starszy Koordynator Programu </a:t>
            </a:r>
          </a:p>
          <a:p>
            <a:pPr algn="l"/>
            <a:endParaRPr lang="pl-PL" sz="1600" b="1" dirty="0" smtClean="0">
              <a:solidFill>
                <a:schemeClr val="bg1"/>
              </a:solidFill>
            </a:endParaRPr>
          </a:p>
          <a:p>
            <a:pPr algn="l"/>
            <a:r>
              <a:rPr lang="pl-PL" sz="1600" b="1" dirty="0" smtClean="0">
                <a:solidFill>
                  <a:schemeClr val="bg1"/>
                </a:solidFill>
              </a:rPr>
              <a:t>	tel</a:t>
            </a:r>
            <a:r>
              <a:rPr lang="pl-PL" sz="1600" b="1" dirty="0">
                <a:solidFill>
                  <a:schemeClr val="bg1"/>
                </a:solidFill>
              </a:rPr>
              <a:t>. 22 845 95 11                      </a:t>
            </a:r>
            <a:endParaRPr lang="pl-PL" sz="1600" b="1" dirty="0" smtClean="0">
              <a:solidFill>
                <a:schemeClr val="bg1"/>
              </a:solidFill>
            </a:endParaRPr>
          </a:p>
          <a:p>
            <a:pPr algn="l"/>
            <a:r>
              <a:rPr lang="pl-PL" sz="1600" b="1" dirty="0" smtClean="0">
                <a:solidFill>
                  <a:schemeClr val="bg1"/>
                </a:solidFill>
              </a:rPr>
              <a:t>	</a:t>
            </a:r>
            <a:r>
              <a:rPr lang="pl-PL" sz="1800" b="1" dirty="0" smtClean="0">
                <a:solidFill>
                  <a:schemeClr val="bg1"/>
                </a:solidFill>
                <a:hlinkClick r:id="rId2"/>
              </a:rPr>
              <a:t>krystyna.frak@fnp.org.pl</a:t>
            </a:r>
            <a:endParaRPr lang="pl-PL" sz="1800" b="1" dirty="0">
              <a:solidFill>
                <a:schemeClr val="bg1"/>
              </a:solidFill>
            </a:endParaRPr>
          </a:p>
          <a:p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686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0"/>
            <a:ext cx="9144000" cy="6858000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915" y="2682240"/>
            <a:ext cx="4945295" cy="1038512"/>
          </a:xfrm>
          <a:prstGeom prst="rect">
            <a:avLst/>
          </a:prstGeom>
        </p:spPr>
      </p:pic>
      <p:cxnSp>
        <p:nvCxnSpPr>
          <p:cNvPr id="4" name="Łącznik prosty 3"/>
          <p:cNvCxnSpPr/>
          <p:nvPr/>
        </p:nvCxnSpPr>
        <p:spPr>
          <a:xfrm>
            <a:off x="1095649" y="4223225"/>
            <a:ext cx="7776551" cy="0"/>
          </a:xfrm>
          <a:prstGeom prst="line">
            <a:avLst/>
          </a:prstGeom>
          <a:ln>
            <a:solidFill>
              <a:srgbClr val="F2F2F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Łącznik prosty 4"/>
          <p:cNvCxnSpPr/>
          <p:nvPr/>
        </p:nvCxnSpPr>
        <p:spPr>
          <a:xfrm>
            <a:off x="1095649" y="2351895"/>
            <a:ext cx="7776551" cy="0"/>
          </a:xfrm>
          <a:prstGeom prst="line">
            <a:avLst/>
          </a:prstGeom>
          <a:ln>
            <a:solidFill>
              <a:srgbClr val="F2F2F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Obraz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559" y="4266292"/>
            <a:ext cx="1579280" cy="1579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598" y="4197409"/>
            <a:ext cx="1628489" cy="1628489"/>
          </a:xfrm>
          <a:prstGeom prst="rect">
            <a:avLst/>
          </a:prstGeom>
        </p:spPr>
      </p:pic>
      <p:sp>
        <p:nvSpPr>
          <p:cNvPr id="2" name="pole tekstowe 1"/>
          <p:cNvSpPr txBox="1"/>
          <p:nvPr/>
        </p:nvSpPr>
        <p:spPr>
          <a:xfrm>
            <a:off x="2628555" y="5968777"/>
            <a:ext cx="25656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chemeClr val="bg1"/>
                </a:solidFill>
              </a:rPr>
              <a:t>www.fnp.org.pl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5151799" y="5671939"/>
            <a:ext cx="28306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chemeClr val="bg1"/>
                </a:solidFill>
              </a:rPr>
              <a:t>www.facebook.com</a:t>
            </a:r>
          </a:p>
          <a:p>
            <a:r>
              <a:rPr lang="pl-PL" sz="2400" b="1" dirty="0">
                <a:solidFill>
                  <a:schemeClr val="bg1"/>
                </a:solidFill>
              </a:rPr>
              <a:t>www.twitter.com</a:t>
            </a:r>
          </a:p>
          <a:p>
            <a:r>
              <a:rPr lang="pl-PL" sz="2400" b="1" dirty="0">
                <a:solidFill>
                  <a:schemeClr val="bg1"/>
                </a:solidFill>
              </a:rPr>
              <a:t>www.youtube.com</a:t>
            </a:r>
          </a:p>
          <a:p>
            <a:endParaRPr lang="pl-PL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414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0000" y="1530037"/>
            <a:ext cx="8467200" cy="651848"/>
          </a:xfrm>
        </p:spPr>
        <p:txBody>
          <a:bodyPr>
            <a:normAutofit/>
          </a:bodyPr>
          <a:lstStyle/>
          <a:p>
            <a:r>
              <a:rPr lang="pl-PL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Zasady </a:t>
            </a:r>
            <a:r>
              <a:rPr lang="pl-PL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działania Fundacji</a:t>
            </a:r>
            <a:endParaRPr lang="pl-PL" dirty="0">
              <a:solidFill>
                <a:srgbClr val="00206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20000" y="2308634"/>
            <a:ext cx="8467200" cy="4114558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pl-PL" sz="20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konkursowe zasady przyznawania </a:t>
            </a:r>
            <a:r>
              <a:rPr lang="pl-PL" sz="20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wsparcia</a:t>
            </a:r>
            <a:r>
              <a:rPr lang="en-GB" sz="20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l-PL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pl-PL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konkursy we wszystkich </a:t>
            </a:r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programach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pl-PL" sz="20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doskonałość </a:t>
            </a:r>
            <a:r>
              <a:rPr lang="pl-PL" sz="20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naukowa </a:t>
            </a:r>
            <a:r>
              <a:rPr lang="pl-PL" sz="2000" b="1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pl-P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najważniejsze kryterium decydujące </a:t>
            </a:r>
            <a:r>
              <a:rPr lang="pl-P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l-P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przyznaniu finansowania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pl-PL" sz="20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niezależny system </a:t>
            </a:r>
            <a:r>
              <a:rPr lang="pl-PL" sz="20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oceny wniosków </a:t>
            </a:r>
            <a:r>
              <a:rPr lang="en-GB" sz="2000" b="1" i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peer review </a:t>
            </a:r>
            <a:r>
              <a:rPr lang="pl-PL" sz="2000" b="1" dirty="0">
                <a:solidFill>
                  <a:srgbClr val="FF8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l-PL" sz="2000" b="1" dirty="0">
                <a:solidFill>
                  <a:srgbClr val="FF8000"/>
                </a:solidFill>
                <a:latin typeface="Arial" pitchFamily="34" charset="0"/>
                <a:cs typeface="Arial" pitchFamily="34" charset="0"/>
              </a:rPr>
            </a:br>
            <a:r>
              <a:rPr lang="pl-PL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jest podstawowym i najważniejszych narzędziem oceny każdego zgłoszonego do Fundacji wniosku</a:t>
            </a:r>
            <a:endParaRPr lang="en-GB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pl-PL" sz="20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wsparcie bezpośrednie </a:t>
            </a:r>
            <a:endParaRPr lang="pl-PL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pl-PL" sz="20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przejrzystość</a:t>
            </a:r>
            <a:r>
              <a:rPr lang="en-GB" sz="20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20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poddawanie </a:t>
            </a:r>
            <a:r>
              <a:rPr lang="pl-PL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się co roku zewnętrznemu audytowi finansowemu  </a:t>
            </a:r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pl-PL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publikowanie co roku raportów, zarówno finansowych, jak </a:t>
            </a:r>
            <a:r>
              <a:rPr lang="pl-P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 programowych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  <a:defRPr/>
            </a:pPr>
            <a:endParaRPr lang="pl-PL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  <a:buFont typeface="Arial" pitchFamily="34" charset="0"/>
              <a:buChar char="•"/>
              <a:defRPr/>
            </a:pPr>
            <a:endParaRPr lang="pl-PL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05576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64855" y="1557196"/>
            <a:ext cx="8467200" cy="848318"/>
          </a:xfrm>
        </p:spPr>
        <p:txBody>
          <a:bodyPr/>
          <a:lstStyle/>
          <a:p>
            <a:r>
              <a:rPr lang="pl-PL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Sposób </a:t>
            </a:r>
            <a:r>
              <a:rPr lang="pl-PL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działania Fundacji</a:t>
            </a:r>
            <a:endParaRPr lang="en-GB" b="1" dirty="0">
              <a:solidFill>
                <a:srgbClr val="002060"/>
              </a:solidFill>
              <a:latin typeface="Wunderlich" panose="02000503060000020004" pitchFamily="2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20000" y="2652665"/>
            <a:ext cx="8467200" cy="3770527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defRPr/>
            </a:pPr>
            <a:r>
              <a:rPr lang="pl-PL" b="1" dirty="0">
                <a:solidFill>
                  <a:srgbClr val="002060"/>
                </a:solidFill>
              </a:rPr>
              <a:t>koncentracja </a:t>
            </a:r>
            <a:r>
              <a:rPr lang="pl-PL" b="1" dirty="0">
                <a:solidFill>
                  <a:srgbClr val="FF6600"/>
                </a:solidFill>
              </a:rPr>
              <a:t>na młodych naukowcach</a:t>
            </a:r>
            <a:r>
              <a:rPr lang="en-GB" b="1" dirty="0">
                <a:solidFill>
                  <a:srgbClr val="FF6600"/>
                </a:solidFill>
              </a:rPr>
              <a:t> </a:t>
            </a:r>
          </a:p>
          <a:p>
            <a:pPr>
              <a:spcBef>
                <a:spcPts val="1200"/>
              </a:spcBef>
              <a:defRPr/>
            </a:pPr>
            <a:r>
              <a:rPr lang="pl-PL" b="1" dirty="0">
                <a:solidFill>
                  <a:srgbClr val="002060"/>
                </a:solidFill>
              </a:rPr>
              <a:t>pomoc w najważniejszych etapach kariery naukowej</a:t>
            </a:r>
            <a:endParaRPr lang="en-GB" b="1" dirty="0">
              <a:solidFill>
                <a:srgbClr val="002060"/>
              </a:solidFill>
            </a:endParaRPr>
          </a:p>
          <a:p>
            <a:pPr lvl="1">
              <a:spcBef>
                <a:spcPts val="0"/>
              </a:spcBef>
              <a:defRPr/>
            </a:pPr>
            <a:r>
              <a:rPr lang="pl-PL" sz="1800" b="1" dirty="0">
                <a:solidFill>
                  <a:srgbClr val="FC9804"/>
                </a:solidFill>
              </a:rPr>
              <a:t>studia doktoranckie</a:t>
            </a:r>
            <a:endParaRPr lang="en-GB" sz="1800" b="1" dirty="0">
              <a:solidFill>
                <a:srgbClr val="FC9804"/>
              </a:solidFill>
            </a:endParaRPr>
          </a:p>
          <a:p>
            <a:pPr lvl="1">
              <a:spcBef>
                <a:spcPts val="0"/>
              </a:spcBef>
              <a:defRPr/>
            </a:pPr>
            <a:r>
              <a:rPr lang="en-GB" sz="1800" b="1" dirty="0">
                <a:solidFill>
                  <a:srgbClr val="FC9804"/>
                </a:solidFill>
              </a:rPr>
              <a:t>post doc</a:t>
            </a:r>
          </a:p>
          <a:p>
            <a:pPr lvl="1">
              <a:spcBef>
                <a:spcPts val="0"/>
              </a:spcBef>
              <a:defRPr/>
            </a:pPr>
            <a:r>
              <a:rPr lang="pl-PL" sz="1800" b="1" dirty="0">
                <a:solidFill>
                  <a:srgbClr val="FC9804"/>
                </a:solidFill>
              </a:rPr>
              <a:t>uzyskiwanie niezależności badawczej</a:t>
            </a:r>
            <a:endParaRPr lang="en-GB" sz="1800" b="1" dirty="0">
              <a:solidFill>
                <a:srgbClr val="FC9804"/>
              </a:solidFill>
            </a:endParaRPr>
          </a:p>
          <a:p>
            <a:pPr>
              <a:spcBef>
                <a:spcPts val="1200"/>
              </a:spcBef>
              <a:defRPr/>
            </a:pPr>
            <a:r>
              <a:rPr lang="pl-PL" b="1" dirty="0">
                <a:solidFill>
                  <a:srgbClr val="002060"/>
                </a:solidFill>
              </a:rPr>
              <a:t>obejmowanie </a:t>
            </a:r>
            <a:r>
              <a:rPr lang="pl-PL" b="1" dirty="0">
                <a:solidFill>
                  <a:srgbClr val="FF6600"/>
                </a:solidFill>
              </a:rPr>
              <a:t>wszystkich </a:t>
            </a:r>
            <a:r>
              <a:rPr lang="pl-PL" b="1" dirty="0" smtClean="0">
                <a:solidFill>
                  <a:srgbClr val="FF6600"/>
                </a:solidFill>
              </a:rPr>
              <a:t>obszarów </a:t>
            </a:r>
            <a:r>
              <a:rPr lang="pl-PL" b="1" dirty="0">
                <a:solidFill>
                  <a:srgbClr val="FF6600"/>
                </a:solidFill>
              </a:rPr>
              <a:t>nauki</a:t>
            </a:r>
            <a:r>
              <a:rPr lang="en-GB" b="1" dirty="0">
                <a:solidFill>
                  <a:srgbClr val="FF6600"/>
                </a:solidFill>
              </a:rPr>
              <a:t> </a:t>
            </a:r>
          </a:p>
          <a:p>
            <a:pPr>
              <a:spcBef>
                <a:spcPts val="1200"/>
              </a:spcBef>
              <a:defRPr/>
            </a:pPr>
            <a:r>
              <a:rPr lang="pl-PL" b="1" dirty="0">
                <a:solidFill>
                  <a:srgbClr val="002060"/>
                </a:solidFill>
              </a:rPr>
              <a:t>wsparcie dla zespołów </a:t>
            </a:r>
            <a:r>
              <a:rPr lang="pl-PL" b="1" dirty="0" smtClean="0">
                <a:solidFill>
                  <a:srgbClr val="002060"/>
                </a:solidFill>
              </a:rPr>
              <a:t>i </a:t>
            </a:r>
            <a:r>
              <a:rPr lang="pl-PL" b="1" dirty="0">
                <a:solidFill>
                  <a:srgbClr val="002060"/>
                </a:solidFill>
              </a:rPr>
              <a:t>badaczy indywidualnych</a:t>
            </a:r>
            <a:endParaRPr lang="en-GB" b="1" dirty="0">
              <a:solidFill>
                <a:srgbClr val="002060"/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en-GB" dirty="0">
              <a:solidFill>
                <a:schemeClr val="tx2"/>
              </a:solidFill>
              <a:latin typeface="Wunderlic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33487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>
          <a:xfrm>
            <a:off x="993465" y="1412193"/>
            <a:ext cx="8261630" cy="1373736"/>
          </a:xfrm>
        </p:spPr>
        <p:txBody>
          <a:bodyPr/>
          <a:lstStyle/>
          <a:p>
            <a:r>
              <a:rPr lang="pl-PL" b="1" dirty="0">
                <a:latin typeface="Wunderlich" panose="02000503060000020004" pitchFamily="2" charset="0"/>
              </a:rPr>
              <a:t/>
            </a:r>
            <a:br>
              <a:rPr lang="pl-PL" b="1" dirty="0">
                <a:latin typeface="Wunderlich" panose="02000503060000020004" pitchFamily="2" charset="0"/>
              </a:rPr>
            </a:br>
            <a:r>
              <a:rPr lang="pl-PL" b="1" dirty="0">
                <a:latin typeface="Wunderlich" panose="02000503060000020004" pitchFamily="2" charset="0"/>
              </a:rPr>
              <a:t>FNP dla naukowców i firm </a:t>
            </a:r>
            <a:endParaRPr lang="en-US" dirty="0"/>
          </a:p>
        </p:txBody>
      </p:sp>
      <p:sp>
        <p:nvSpPr>
          <p:cNvPr id="2" name="Prostokąt 1"/>
          <p:cNvSpPr/>
          <p:nvPr/>
        </p:nvSpPr>
        <p:spPr>
          <a:xfrm>
            <a:off x="861345" y="5216646"/>
            <a:ext cx="75049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b="1" dirty="0">
                <a:solidFill>
                  <a:srgbClr val="FFC000"/>
                </a:solidFill>
                <a:latin typeface="Wunderlich" panose="02000503060000020004" pitchFamily="2" charset="0"/>
              </a:rPr>
              <a:t>Projekty </a:t>
            </a:r>
            <a:r>
              <a:rPr lang="pl-PL" sz="3200" b="1" dirty="0" smtClean="0">
                <a:solidFill>
                  <a:srgbClr val="FFC000"/>
                </a:solidFill>
                <a:latin typeface="Wunderlich" panose="02000503060000020004" pitchFamily="2" charset="0"/>
              </a:rPr>
              <a:t>Grantowe </a:t>
            </a:r>
            <a:endParaRPr lang="pl-PL" sz="3200" dirty="0">
              <a:solidFill>
                <a:srgbClr val="FFC000"/>
              </a:solidFill>
              <a:latin typeface="Wunderlich" panose="0200050306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7047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0000" y="1593410"/>
            <a:ext cx="8467200" cy="724277"/>
          </a:xfrm>
        </p:spPr>
        <p:txBody>
          <a:bodyPr/>
          <a:lstStyle/>
          <a:p>
            <a:r>
              <a:rPr lang="pl-PL" b="1" dirty="0">
                <a:solidFill>
                  <a:srgbClr val="002060"/>
                </a:solidFill>
                <a:latin typeface="Wunderlich" panose="02000503060000020004" pitchFamily="2" charset="0"/>
              </a:rPr>
              <a:t>Założenia </a:t>
            </a:r>
            <a:endParaRPr lang="pl-PL" dirty="0">
              <a:solidFill>
                <a:srgbClr val="002060"/>
              </a:solidFill>
            </a:endParaRPr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181069" y="2317687"/>
            <a:ext cx="4290701" cy="3965418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GB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FIRST TEAM</a:t>
            </a:r>
            <a:endParaRPr lang="pl-PL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TEAM</a:t>
            </a:r>
            <a:r>
              <a:rPr lang="pl-PL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</a:t>
            </a:r>
            <a:r>
              <a:rPr lang="pl-PL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TEAM</a:t>
            </a:r>
            <a:r>
              <a:rPr lang="pl-PL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GB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</a:t>
            </a:r>
            <a:endParaRPr lang="pl-PL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HOMING</a:t>
            </a:r>
            <a:endParaRPr lang="pl-PL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POWROTY</a:t>
            </a:r>
            <a:endParaRPr lang="pl-PL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b="1" dirty="0">
              <a:solidFill>
                <a:srgbClr val="FF6600"/>
              </a:solidFill>
            </a:endParaRPr>
          </a:p>
          <a:p>
            <a:pPr marL="0" indent="0">
              <a:buNone/>
            </a:pPr>
            <a:r>
              <a:rPr lang="pl-PL" sz="1700" b="1" u="sng" dirty="0" smtClean="0">
                <a:solidFill>
                  <a:srgbClr val="FF6600"/>
                </a:solidFill>
              </a:rPr>
              <a:t>Programy współfinansowane </a:t>
            </a:r>
            <a:r>
              <a:rPr lang="pl-PL" sz="1700" b="1" u="sng" dirty="0">
                <a:solidFill>
                  <a:srgbClr val="FF6600"/>
                </a:solidFill>
              </a:rPr>
              <a:t>w ramach </a:t>
            </a:r>
            <a:r>
              <a:rPr lang="pl-PL" sz="1700" b="1" dirty="0">
                <a:solidFill>
                  <a:srgbClr val="002060"/>
                </a:solidFill>
                <a:hlinkClick r:id="rId2"/>
              </a:rPr>
              <a:t>Programu Operacyjnego Inteligentny Rozwój (PO IR)</a:t>
            </a:r>
            <a:r>
              <a:rPr lang="pl-PL" sz="1700" b="1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idx="10"/>
          </p:nvPr>
        </p:nvSpPr>
        <p:spPr>
          <a:xfrm>
            <a:off x="4680000" y="1493822"/>
            <a:ext cx="4808032" cy="493422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pl-PL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Granty od 800 tys. do 3,5 mln zł na projekty trwające od 2 do 5 lat (łącznie z przedłużeniami)</a:t>
            </a:r>
          </a:p>
          <a:p>
            <a:pPr>
              <a:spcBef>
                <a:spcPts val="1200"/>
              </a:spcBef>
            </a:pPr>
            <a:r>
              <a:rPr lang="pl-PL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Atrakcyjne warunki finansowe (wynagrodzenia, stypendia)</a:t>
            </a:r>
          </a:p>
          <a:p>
            <a:pPr>
              <a:spcBef>
                <a:spcPts val="1200"/>
              </a:spcBef>
            </a:pPr>
            <a:r>
              <a:rPr lang="pl-PL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Stabilne zatrudnienie</a:t>
            </a:r>
          </a:p>
          <a:p>
            <a:pPr>
              <a:spcBef>
                <a:spcPts val="1200"/>
              </a:spcBef>
            </a:pPr>
            <a:r>
              <a:rPr lang="pl-PL" sz="20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Dla osób co najmniej ze stopniem doktora, niezależnie od narodowości</a:t>
            </a:r>
          </a:p>
          <a:p>
            <a:pPr>
              <a:spcBef>
                <a:spcPts val="1200"/>
              </a:spcBef>
            </a:pPr>
            <a:r>
              <a:rPr lang="pl-PL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Jednostki </a:t>
            </a:r>
            <a:r>
              <a:rPr lang="pl-PL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naukowe, konsorcja </a:t>
            </a:r>
            <a:r>
              <a:rPr lang="pl-PL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przedsiębiorstwa </a:t>
            </a:r>
          </a:p>
          <a:p>
            <a:pPr>
              <a:spcBef>
                <a:spcPts val="1200"/>
              </a:spcBef>
            </a:pPr>
            <a:r>
              <a:rPr lang="pl-PL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Projekty B+R wpisujące się w KIS</a:t>
            </a:r>
          </a:p>
          <a:p>
            <a:endParaRPr lang="pl-PL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69" y="5486401"/>
            <a:ext cx="4176922" cy="1021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3657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latin typeface="Wunderlich" panose="02000503060000020004" pitchFamily="2" charset="0"/>
              </a:rPr>
              <a:t>Siła zespołów</a:t>
            </a:r>
            <a:endParaRPr lang="pl-PL" dirty="0"/>
          </a:p>
        </p:txBody>
      </p:sp>
      <p:graphicFrame>
        <p:nvGraphicFramePr>
          <p:cNvPr id="5" name="Symbol zastępczy zawartości 1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1168342"/>
              </p:ext>
            </p:extLst>
          </p:nvPr>
        </p:nvGraphicFramePr>
        <p:xfrm>
          <a:off x="1068225" y="2640398"/>
          <a:ext cx="7312725" cy="37996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12941230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1206</TotalTime>
  <Words>1555</Words>
  <Application>Microsoft Office PowerPoint</Application>
  <PresentationFormat>Papier A4 (210x297 mm)</PresentationFormat>
  <Paragraphs>276</Paragraphs>
  <Slides>41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41</vt:i4>
      </vt:variant>
    </vt:vector>
  </HeadingPairs>
  <TitlesOfParts>
    <vt:vector size="42" baseType="lpstr">
      <vt:lpstr>Motyw pakietu Office</vt:lpstr>
      <vt:lpstr>Oferta programowa  Fundacji na rzecz Nauki Polskiej </vt:lpstr>
      <vt:lpstr>Kim jesteśmy</vt:lpstr>
      <vt:lpstr>Misja Fundacji:  </vt:lpstr>
      <vt:lpstr>FNP działa w 4 podstawowych obszarach: </vt:lpstr>
      <vt:lpstr>Zasady działania Fundacji</vt:lpstr>
      <vt:lpstr>Sposób działania Fundacji</vt:lpstr>
      <vt:lpstr> FNP dla naukowców i firm </vt:lpstr>
      <vt:lpstr>Założenia </vt:lpstr>
      <vt:lpstr>Siła zespołów</vt:lpstr>
      <vt:lpstr>Młodzi naukowcy</vt:lpstr>
      <vt:lpstr>PRACE B+R (tzw. prace badawczo-rozwojowe)</vt:lpstr>
      <vt:lpstr>FIRST  TEAM –  pierwsze zespoły badawcze kierowane przez doktorów  na wczesnym etapie kariery naukowej. </vt:lpstr>
      <vt:lpstr>FIRST  TEAM – pierwsze zespoły badawcze  </vt:lpstr>
      <vt:lpstr>FIRST  TEAM – pierwsze zespoły badawcze  </vt:lpstr>
      <vt:lpstr>FIRST  TEAM –  pierwsze zespoły badawcze</vt:lpstr>
      <vt:lpstr>TEAM TECH –  zespoły badawcze wybitnych uczonych  </vt:lpstr>
      <vt:lpstr>TEAM TECH –  zespoły badawcze wybitnych uczonych  </vt:lpstr>
      <vt:lpstr>TEAM TECH –  zespoły badawcze wybitnych uczonych  </vt:lpstr>
      <vt:lpstr>TEAM –  zespoły badawcze wybitnych uczonych </vt:lpstr>
      <vt:lpstr>TEAM–  zespoły badawcze wybitnych uczonych  </vt:lpstr>
      <vt:lpstr>Nauka w Polsce</vt:lpstr>
      <vt:lpstr>HOMING –  projekty o charakterze staży podoktorskich dla  młodych doktorów przyjeżdżających do Polski z zagranicy      </vt:lpstr>
      <vt:lpstr>HOMING–  projekty o charakterze staży podoktorskich realizowanych przez młodych doktorów przyjeżdżających do Polski z zagranicy   </vt:lpstr>
      <vt:lpstr>HOMING–  projekty o charakterze staży podoktorskich realizowanych przez młodych doktorów przyjeżdżających do Polski z zagranicy   </vt:lpstr>
      <vt:lpstr>POWROTY –  projekty o charakterze staży podoktorskich realizowanych przez młodych doktorów powracających do pracy naukowej  </vt:lpstr>
      <vt:lpstr>POWROTY –  projekty o charakterze staży podoktorskich realizowanych przez młodych doktorów powracających do pracy naukowej </vt:lpstr>
      <vt:lpstr>Dni informacyjne o programach FNP </vt:lpstr>
      <vt:lpstr>Stypendia indywidualne</vt:lpstr>
      <vt:lpstr>Stypendium im. Aleksandra von Humboldta Polskie Honorowe Stypendium dla wybitnych niemieckich uczonych na pobyt badawczy w polskiej jednostce naukowej  </vt:lpstr>
      <vt:lpstr>Stypendium im. Aleksandra von Humboldta Polskie Honorowe Stypendium dla wybitnych niemieckich uczonych na pobyt badawczy w polskiej jednostce naukowej </vt:lpstr>
      <vt:lpstr>Program START stypendia dla młodych uczonych  </vt:lpstr>
      <vt:lpstr>Program START</vt:lpstr>
      <vt:lpstr>Przedłużenie wieku w programie START</vt:lpstr>
      <vt:lpstr>Program START stypendia dla młodych uczonych </vt:lpstr>
      <vt:lpstr>Kryteria oceny wniosków  START</vt:lpstr>
      <vt:lpstr>Programy Wydawnicze</vt:lpstr>
      <vt:lpstr>Program Monografie</vt:lpstr>
      <vt:lpstr>Program Monografie</vt:lpstr>
      <vt:lpstr>Program Monografie</vt:lpstr>
      <vt:lpstr>Prezentacja programu PowerPoint</vt:lpstr>
      <vt:lpstr>Prezentacja programu PowerPoint</vt:lpstr>
    </vt:vector>
  </TitlesOfParts>
  <Company>Kotbury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Andrzej Budek</dc:creator>
  <cp:lastModifiedBy>Ewelina Stopa-Klin</cp:lastModifiedBy>
  <cp:revision>121</cp:revision>
  <dcterms:created xsi:type="dcterms:W3CDTF">2016-04-29T08:11:12Z</dcterms:created>
  <dcterms:modified xsi:type="dcterms:W3CDTF">2017-05-25T05:57:25Z</dcterms:modified>
</cp:coreProperties>
</file>