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</p:sldMasterIdLst>
  <p:notesMasterIdLst>
    <p:notesMasterId r:id="rId29"/>
  </p:notesMasterIdLst>
  <p:handoutMasterIdLst>
    <p:handoutMasterId r:id="rId30"/>
  </p:handoutMasterIdLst>
  <p:sldIdLst>
    <p:sldId id="256" r:id="rId2"/>
    <p:sldId id="304" r:id="rId3"/>
    <p:sldId id="451" r:id="rId4"/>
    <p:sldId id="452" r:id="rId5"/>
    <p:sldId id="453" r:id="rId6"/>
    <p:sldId id="454" r:id="rId7"/>
    <p:sldId id="455" r:id="rId8"/>
    <p:sldId id="305" r:id="rId9"/>
    <p:sldId id="311" r:id="rId10"/>
    <p:sldId id="457" r:id="rId11"/>
    <p:sldId id="474" r:id="rId12"/>
    <p:sldId id="472" r:id="rId13"/>
    <p:sldId id="473" r:id="rId14"/>
    <p:sldId id="475" r:id="rId15"/>
    <p:sldId id="459" r:id="rId16"/>
    <p:sldId id="477" r:id="rId17"/>
    <p:sldId id="456" r:id="rId18"/>
    <p:sldId id="458" r:id="rId19"/>
    <p:sldId id="465" r:id="rId20"/>
    <p:sldId id="466" r:id="rId21"/>
    <p:sldId id="467" r:id="rId22"/>
    <p:sldId id="468" r:id="rId23"/>
    <p:sldId id="469" r:id="rId24"/>
    <p:sldId id="470" r:id="rId25"/>
    <p:sldId id="471" r:id="rId26"/>
    <p:sldId id="476" r:id="rId27"/>
    <p:sldId id="266" r:id="rId28"/>
  </p:sldIdLst>
  <p:sldSz cx="9144000" cy="6858000" type="screen4x3"/>
  <p:notesSz cx="9945688" cy="6858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Styl pośredni 2 — Ak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247" autoAdjust="0"/>
  </p:normalViewPr>
  <p:slideViewPr>
    <p:cSldViewPr>
      <p:cViewPr>
        <p:scale>
          <a:sx n="86" d="100"/>
          <a:sy n="86" d="100"/>
        </p:scale>
        <p:origin x="-2322" y="-4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6EF9F1-4BE9-4171-933D-A2E7170C02B5}" type="doc">
      <dgm:prSet loTypeId="urn:microsoft.com/office/officeart/2005/8/layout/vList5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pl-PL"/>
        </a:p>
      </dgm:t>
    </dgm:pt>
    <dgm:pt modelId="{4F7DB478-B406-4393-9FC3-4857A61C7A03}">
      <dgm:prSet phldrT="[Tekst]" custT="1"/>
      <dgm:spPr/>
      <dgm:t>
        <a:bodyPr/>
        <a:lstStyle/>
        <a:p>
          <a:r>
            <a:rPr lang="en-GB" sz="1800" b="0" i="0" u="none" baseline="0" dirty="0" smtClean="0">
              <a:latin typeface="Arial" pitchFamily="34" charset="0"/>
              <a:cs typeface="Arial" pitchFamily="34" charset="0"/>
            </a:rPr>
            <a:t>Innovative Training Networks</a:t>
          </a:r>
          <a:endParaRPr lang="pl-PL" sz="1800" b="0" i="0" u="none" dirty="0" smtClean="0">
            <a:latin typeface="Arial" pitchFamily="34" charset="0"/>
            <a:cs typeface="Arial" pitchFamily="34" charset="0"/>
          </a:endParaRPr>
        </a:p>
        <a:p>
          <a:pPr rtl="0"/>
          <a:r>
            <a:rPr lang="de-DE" sz="1800" b="1" i="0" u="none" baseline="0" dirty="0" smtClean="0">
              <a:latin typeface="Arial" pitchFamily="34" charset="0"/>
              <a:cs typeface="Arial" pitchFamily="34" charset="0"/>
            </a:rPr>
            <a:t>ITN</a:t>
          </a:r>
          <a:endParaRPr lang="pl-PL" sz="1800" dirty="0">
            <a:latin typeface="Arial" pitchFamily="34" charset="0"/>
            <a:cs typeface="Arial" pitchFamily="34" charset="0"/>
          </a:endParaRPr>
        </a:p>
      </dgm:t>
    </dgm:pt>
    <dgm:pt modelId="{1995E6E4-1AB6-417C-B4B6-8957083C56CA}" type="parTrans" cxnId="{661A0620-C11D-4D5D-82B3-6A50835C0278}">
      <dgm:prSet/>
      <dgm:spPr/>
      <dgm:t>
        <a:bodyPr/>
        <a:lstStyle/>
        <a:p>
          <a:endParaRPr lang="pl-PL"/>
        </a:p>
      </dgm:t>
    </dgm:pt>
    <dgm:pt modelId="{D404EFB8-1560-4BE8-8791-245A8D0F4522}" type="sibTrans" cxnId="{661A0620-C11D-4D5D-82B3-6A50835C0278}">
      <dgm:prSet/>
      <dgm:spPr/>
      <dgm:t>
        <a:bodyPr/>
        <a:lstStyle/>
        <a:p>
          <a:endParaRPr lang="pl-PL"/>
        </a:p>
      </dgm:t>
    </dgm:pt>
    <dgm:pt modelId="{25F978CF-866D-4523-BF7A-F55549AE5A8D}">
      <dgm:prSet phldrT="[Tekst]" custT="1"/>
      <dgm:spPr/>
      <dgm:t>
        <a:bodyPr/>
        <a:lstStyle/>
        <a:p>
          <a:pPr algn="l" rtl="0"/>
          <a:r>
            <a:rPr kumimoji="0" lang="pl-PL" sz="1800" b="0" i="0" u="none" strike="noStrike" cap="none" normalizeH="0" baseline="0" dirty="0" smtClean="0">
              <a:ln/>
              <a:effectLst/>
              <a:latin typeface="Arial" pitchFamily="34" charset="0"/>
              <a:ea typeface="ＭＳ Ｐゴシック" pitchFamily="34" charset="-128"/>
              <a:cs typeface="Arial" pitchFamily="34" charset="0"/>
            </a:rPr>
            <a:t>Szkolenie początkujących naukowców </a:t>
          </a:r>
          <a:br>
            <a:rPr kumimoji="0" lang="pl-PL" sz="1800" b="0" i="0" u="none" strike="noStrike" cap="none" normalizeH="0" baseline="0" dirty="0" smtClean="0">
              <a:ln/>
              <a:effectLst/>
              <a:latin typeface="Arial" pitchFamily="34" charset="0"/>
              <a:ea typeface="ＭＳ Ｐゴシック" pitchFamily="34" charset="-128"/>
              <a:cs typeface="Arial" pitchFamily="34" charset="0"/>
            </a:rPr>
          </a:br>
          <a:r>
            <a:rPr kumimoji="0" lang="pl-PL" sz="1800" b="0" i="0" u="none" strike="noStrike" cap="none" normalizeH="0" baseline="0" dirty="0" smtClean="0">
              <a:ln/>
              <a:effectLst/>
              <a:latin typeface="Arial" pitchFamily="34" charset="0"/>
              <a:ea typeface="ＭＳ Ｐゴシック" pitchFamily="34" charset="-128"/>
              <a:cs typeface="Arial" pitchFamily="34" charset="0"/>
            </a:rPr>
            <a:t>i doktorantów (granty dla początkujących naukowców od 3 do 36 miesięcy)</a:t>
          </a:r>
          <a:endParaRPr lang="pl-PL" sz="1800" dirty="0">
            <a:latin typeface="Arial" pitchFamily="34" charset="0"/>
            <a:cs typeface="Arial" pitchFamily="34" charset="0"/>
          </a:endParaRPr>
        </a:p>
      </dgm:t>
    </dgm:pt>
    <dgm:pt modelId="{3137F175-A8D1-4E8E-8CBD-50D991F409B1}" type="parTrans" cxnId="{858A04E1-1682-4A45-AADD-FE2F4EFFAFD2}">
      <dgm:prSet/>
      <dgm:spPr/>
      <dgm:t>
        <a:bodyPr/>
        <a:lstStyle/>
        <a:p>
          <a:endParaRPr lang="pl-PL"/>
        </a:p>
      </dgm:t>
    </dgm:pt>
    <dgm:pt modelId="{4D3AAF09-9E36-41F5-85DF-8F2E6A890D02}" type="sibTrans" cxnId="{858A04E1-1682-4A45-AADD-FE2F4EFFAFD2}">
      <dgm:prSet/>
      <dgm:spPr/>
      <dgm:t>
        <a:bodyPr/>
        <a:lstStyle/>
        <a:p>
          <a:endParaRPr lang="pl-PL"/>
        </a:p>
      </dgm:t>
    </dgm:pt>
    <dgm:pt modelId="{A795D3D2-D79D-4A8D-B644-CA90C50CFF64}">
      <dgm:prSet phldrT="[Tekst]" custT="1"/>
      <dgm:spPr/>
      <dgm:t>
        <a:bodyPr/>
        <a:lstStyle/>
        <a:p>
          <a:r>
            <a:rPr lang="en-GB" sz="1800" b="0" i="0" u="none" baseline="0" dirty="0" smtClean="0">
              <a:latin typeface="Arial" pitchFamily="34" charset="0"/>
              <a:cs typeface="Arial" pitchFamily="34" charset="0"/>
            </a:rPr>
            <a:t>Research and Innovation Staff Exchange</a:t>
          </a:r>
          <a:endParaRPr lang="pl-PL" sz="1800" b="0" i="0" u="none" dirty="0" smtClean="0">
            <a:latin typeface="Arial" pitchFamily="34" charset="0"/>
            <a:cs typeface="Arial" pitchFamily="34" charset="0"/>
          </a:endParaRPr>
        </a:p>
        <a:p>
          <a:pPr rtl="0"/>
          <a:r>
            <a:rPr lang="de-DE" sz="1800" b="1" i="0" u="none" baseline="0" dirty="0" smtClean="0">
              <a:latin typeface="Arial" pitchFamily="34" charset="0"/>
              <a:cs typeface="Arial" pitchFamily="34" charset="0"/>
            </a:rPr>
            <a:t>RISE</a:t>
          </a:r>
          <a:endParaRPr lang="pl-PL" sz="1800" dirty="0">
            <a:latin typeface="Arial" pitchFamily="34" charset="0"/>
            <a:cs typeface="Arial" pitchFamily="34" charset="0"/>
          </a:endParaRPr>
        </a:p>
      </dgm:t>
    </dgm:pt>
    <dgm:pt modelId="{7099AF41-D898-4222-8F14-43F0C89107E5}" type="parTrans" cxnId="{51CFC75D-AA3A-4E7B-BC8B-0C772E7DE597}">
      <dgm:prSet/>
      <dgm:spPr/>
      <dgm:t>
        <a:bodyPr/>
        <a:lstStyle/>
        <a:p>
          <a:endParaRPr lang="pl-PL"/>
        </a:p>
      </dgm:t>
    </dgm:pt>
    <dgm:pt modelId="{C652C784-26F9-4904-8A58-394D5FD6F64E}" type="sibTrans" cxnId="{51CFC75D-AA3A-4E7B-BC8B-0C772E7DE597}">
      <dgm:prSet/>
      <dgm:spPr/>
      <dgm:t>
        <a:bodyPr/>
        <a:lstStyle/>
        <a:p>
          <a:endParaRPr lang="pl-PL"/>
        </a:p>
      </dgm:t>
    </dgm:pt>
    <dgm:pt modelId="{1211F654-5EA5-4861-B87B-7A7A3FF3D326}">
      <dgm:prSet phldrT="[Tekst]" custT="1"/>
      <dgm:spPr/>
      <dgm:t>
        <a:bodyPr/>
        <a:lstStyle/>
        <a:p>
          <a:pPr algn="l" rtl="0"/>
          <a:r>
            <a:rPr lang="pl-PL" sz="1800" b="0" i="0" dirty="0" smtClean="0">
              <a:latin typeface="Arial" pitchFamily="34" charset="0"/>
              <a:cs typeface="Arial" pitchFamily="34" charset="0"/>
            </a:rPr>
            <a:t>Międzynarodowa i międzysektorowa współpraca poprzez wymianę pracowników (naukowych, administracyjnych, kadry zarządzającej, specjalistów ds. badań i innowacji)</a:t>
          </a:r>
          <a:endParaRPr lang="pl-PL" sz="1800" dirty="0">
            <a:latin typeface="Arial" pitchFamily="34" charset="0"/>
            <a:cs typeface="Arial" pitchFamily="34" charset="0"/>
          </a:endParaRPr>
        </a:p>
      </dgm:t>
    </dgm:pt>
    <dgm:pt modelId="{84CD861E-E1E9-4197-A49A-78EC1180D702}" type="sibTrans" cxnId="{12882745-46A2-4F4C-8503-DFBDC7A8FC09}">
      <dgm:prSet/>
      <dgm:spPr/>
      <dgm:t>
        <a:bodyPr/>
        <a:lstStyle/>
        <a:p>
          <a:endParaRPr lang="pl-PL"/>
        </a:p>
      </dgm:t>
    </dgm:pt>
    <dgm:pt modelId="{3A1BFB64-8DFE-4D97-A680-F067A3FF8639}" type="parTrans" cxnId="{12882745-46A2-4F4C-8503-DFBDC7A8FC09}">
      <dgm:prSet/>
      <dgm:spPr/>
      <dgm:t>
        <a:bodyPr/>
        <a:lstStyle/>
        <a:p>
          <a:endParaRPr lang="pl-PL"/>
        </a:p>
      </dgm:t>
    </dgm:pt>
    <dgm:pt modelId="{FA7F3EDE-48FB-40B8-9C21-0BE8D423E1AA}">
      <dgm:prSet custT="1"/>
      <dgm:spPr/>
      <dgm:t>
        <a:bodyPr/>
        <a:lstStyle/>
        <a:p>
          <a:pPr rtl="0"/>
          <a:r>
            <a:rPr kumimoji="0" lang="en-GB" sz="1800" b="0" i="0" u="none" strike="noStrike" cap="none" normalizeH="0" baseline="0" dirty="0" smtClean="0">
              <a:ln/>
              <a:effectLst/>
              <a:latin typeface="Arial" pitchFamily="34" charset="0"/>
              <a:ea typeface="ＭＳ Ｐゴシック" pitchFamily="34" charset="-128"/>
              <a:cs typeface="Arial" pitchFamily="34" charset="0"/>
            </a:rPr>
            <a:t>Support and policy actions</a:t>
          </a:r>
          <a:r>
            <a:rPr kumimoji="0" lang="pl-PL" sz="1800" b="0" i="0" u="none" strike="noStrike" cap="none" normalizeH="0" baseline="0" dirty="0" smtClean="0">
              <a:ln/>
              <a:effectLst/>
              <a:latin typeface="Arial" pitchFamily="34" charset="0"/>
              <a:ea typeface="ＭＳ Ｐゴシック" pitchFamily="34" charset="-128"/>
              <a:cs typeface="Arial" pitchFamily="34" charset="0"/>
            </a:rPr>
            <a:t> </a:t>
          </a:r>
          <a:endParaRPr lang="pl-PL" sz="1800" dirty="0">
            <a:latin typeface="Arial" pitchFamily="34" charset="0"/>
            <a:cs typeface="Arial" pitchFamily="34" charset="0"/>
          </a:endParaRPr>
        </a:p>
      </dgm:t>
    </dgm:pt>
    <dgm:pt modelId="{9BA2ECE3-F923-4FDE-8EAE-1C1536A50662}" type="parTrans" cxnId="{5A53276A-1D42-4BDD-ACD8-EAAD34A4A494}">
      <dgm:prSet/>
      <dgm:spPr/>
      <dgm:t>
        <a:bodyPr/>
        <a:lstStyle/>
        <a:p>
          <a:endParaRPr lang="pl-PL"/>
        </a:p>
      </dgm:t>
    </dgm:pt>
    <dgm:pt modelId="{AFCE9A3B-B50E-4F00-9E54-23DF9D3E6224}" type="sibTrans" cxnId="{5A53276A-1D42-4BDD-ACD8-EAAD34A4A494}">
      <dgm:prSet/>
      <dgm:spPr/>
      <dgm:t>
        <a:bodyPr/>
        <a:lstStyle/>
        <a:p>
          <a:endParaRPr lang="pl-PL"/>
        </a:p>
      </dgm:t>
    </dgm:pt>
    <dgm:pt modelId="{ECB1CB16-5DDB-4C67-BE40-C2DFCEAFE0FA}">
      <dgm:prSet custT="1"/>
      <dgm:spPr/>
      <dgm:t>
        <a:bodyPr/>
        <a:lstStyle/>
        <a:p>
          <a:pPr rtl="0"/>
          <a:r>
            <a:rPr lang="en-GB" sz="1800" b="0" i="0" u="none" baseline="0" dirty="0" smtClean="0">
              <a:latin typeface="Arial" pitchFamily="34" charset="0"/>
              <a:cs typeface="Arial" pitchFamily="34" charset="0"/>
            </a:rPr>
            <a:t>Co-funding of programmes</a:t>
          </a:r>
          <a:endParaRPr lang="pl-PL" sz="1800" b="0" i="0" u="none" baseline="0" dirty="0" smtClean="0">
            <a:latin typeface="Arial" pitchFamily="34" charset="0"/>
            <a:cs typeface="Arial" pitchFamily="34" charset="0"/>
          </a:endParaRPr>
        </a:p>
        <a:p>
          <a:pPr rtl="0"/>
          <a:r>
            <a:rPr lang="de-DE" sz="1800" b="1" i="0" u="none" baseline="0" dirty="0" smtClean="0">
              <a:latin typeface="Arial" pitchFamily="34" charset="0"/>
              <a:cs typeface="Arial" pitchFamily="34" charset="0"/>
            </a:rPr>
            <a:t>COFUND</a:t>
          </a:r>
          <a:endParaRPr lang="pl-PL" sz="1800" b="0" i="0" u="none" dirty="0">
            <a:latin typeface="Arial" pitchFamily="34" charset="0"/>
            <a:cs typeface="Arial" pitchFamily="34" charset="0"/>
          </a:endParaRPr>
        </a:p>
      </dgm:t>
    </dgm:pt>
    <dgm:pt modelId="{537DF8C4-EB98-4E2B-A244-E789902BF657}" type="parTrans" cxnId="{5188EBEE-D1A9-42EB-BCED-FE1C6D40B883}">
      <dgm:prSet/>
      <dgm:spPr/>
      <dgm:t>
        <a:bodyPr/>
        <a:lstStyle/>
        <a:p>
          <a:endParaRPr lang="pl-PL"/>
        </a:p>
      </dgm:t>
    </dgm:pt>
    <dgm:pt modelId="{D444AF6F-14F7-4250-B285-E0840A706973}" type="sibTrans" cxnId="{5188EBEE-D1A9-42EB-BCED-FE1C6D40B883}">
      <dgm:prSet/>
      <dgm:spPr/>
      <dgm:t>
        <a:bodyPr/>
        <a:lstStyle/>
        <a:p>
          <a:endParaRPr lang="pl-PL"/>
        </a:p>
      </dgm:t>
    </dgm:pt>
    <dgm:pt modelId="{44362D27-4669-4AC4-82C2-2B5509A17578}">
      <dgm:prSet custT="1"/>
      <dgm:spPr/>
      <dgm:t>
        <a:bodyPr/>
        <a:lstStyle/>
        <a:p>
          <a:pPr rtl="0"/>
          <a:r>
            <a:rPr lang="pl-PL" sz="1800" b="0" i="0" dirty="0" smtClean="0">
              <a:latin typeface="Arial" pitchFamily="34" charset="0"/>
              <a:cs typeface="Arial" pitchFamily="34" charset="0"/>
            </a:rPr>
            <a:t>Współfinansowanie regionalnych, krajowych </a:t>
          </a:r>
          <a:br>
            <a:rPr lang="pl-PL" sz="1800" b="0" i="0" dirty="0" smtClean="0">
              <a:latin typeface="Arial" pitchFamily="34" charset="0"/>
              <a:cs typeface="Arial" pitchFamily="34" charset="0"/>
            </a:rPr>
          </a:br>
          <a:r>
            <a:rPr lang="pl-PL" sz="1800" b="0" i="0" dirty="0" smtClean="0">
              <a:latin typeface="Arial" pitchFamily="34" charset="0"/>
              <a:cs typeface="Arial" pitchFamily="34" charset="0"/>
            </a:rPr>
            <a:t>i międzynarodowych programów doktoranckich </a:t>
          </a:r>
          <a:br>
            <a:rPr lang="pl-PL" sz="1800" b="0" i="0" dirty="0" smtClean="0">
              <a:latin typeface="Arial" pitchFamily="34" charset="0"/>
              <a:cs typeface="Arial" pitchFamily="34" charset="0"/>
            </a:rPr>
          </a:br>
          <a:r>
            <a:rPr lang="pl-PL" sz="1800" b="0" i="0" dirty="0" smtClean="0">
              <a:latin typeface="Arial" pitchFamily="34" charset="0"/>
              <a:cs typeface="Arial" pitchFamily="34" charset="0"/>
            </a:rPr>
            <a:t>i stypendialnych</a:t>
          </a:r>
          <a:endParaRPr lang="en-GB" sz="1800" b="0" i="0" u="none" baseline="0" dirty="0">
            <a:latin typeface="Arial" pitchFamily="34" charset="0"/>
            <a:cs typeface="Arial" pitchFamily="34" charset="0"/>
          </a:endParaRPr>
        </a:p>
      </dgm:t>
    </dgm:pt>
    <dgm:pt modelId="{8D7322EE-2714-4B56-AA30-96DC334AD587}" type="parTrans" cxnId="{62420C2D-1E2C-44BC-BC68-A69A543263E5}">
      <dgm:prSet/>
      <dgm:spPr/>
      <dgm:t>
        <a:bodyPr/>
        <a:lstStyle/>
        <a:p>
          <a:endParaRPr lang="pl-PL"/>
        </a:p>
      </dgm:t>
    </dgm:pt>
    <dgm:pt modelId="{B385B329-1707-4377-947D-48C1F3E2DB81}" type="sibTrans" cxnId="{62420C2D-1E2C-44BC-BC68-A69A543263E5}">
      <dgm:prSet/>
      <dgm:spPr/>
      <dgm:t>
        <a:bodyPr/>
        <a:lstStyle/>
        <a:p>
          <a:endParaRPr lang="pl-PL"/>
        </a:p>
      </dgm:t>
    </dgm:pt>
    <dgm:pt modelId="{2E9D6564-7139-459C-B34B-7349FDD3C61F}">
      <dgm:prSet custT="1"/>
      <dgm:spPr/>
      <dgm:t>
        <a:bodyPr/>
        <a:lstStyle/>
        <a:p>
          <a:pPr rtl="0"/>
          <a:r>
            <a:rPr lang="pl-PL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Europejska Noc Naukowców</a:t>
          </a:r>
          <a:endParaRPr lang="pl-PL" sz="18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9CC0F83C-5C5B-4B03-949A-FAEC1D01DF53}" type="parTrans" cxnId="{02F46DB5-FDFE-42B3-BD61-305241B2F54E}">
      <dgm:prSet/>
      <dgm:spPr/>
      <dgm:t>
        <a:bodyPr/>
        <a:lstStyle/>
        <a:p>
          <a:endParaRPr lang="pl-PL"/>
        </a:p>
      </dgm:t>
    </dgm:pt>
    <dgm:pt modelId="{F763770F-C937-4B23-9E2A-7FFC7C3BEE31}" type="sibTrans" cxnId="{02F46DB5-FDFE-42B3-BD61-305241B2F54E}">
      <dgm:prSet/>
      <dgm:spPr/>
      <dgm:t>
        <a:bodyPr/>
        <a:lstStyle/>
        <a:p>
          <a:endParaRPr lang="pl-PL"/>
        </a:p>
      </dgm:t>
    </dgm:pt>
    <dgm:pt modelId="{5A3228D8-F7D1-48F4-A00F-2FE4CA1564E7}">
      <dgm:prSet phldrT="[Tekst]"/>
      <dgm:spPr/>
      <dgm:t>
        <a:bodyPr/>
        <a:lstStyle/>
        <a:p>
          <a:r>
            <a:rPr lang="en-GB" b="1" i="0" u="none" baseline="0" dirty="0" smtClean="0">
              <a:latin typeface="Arial" pitchFamily="34" charset="0"/>
              <a:cs typeface="Arial" pitchFamily="34" charset="0"/>
            </a:rPr>
            <a:t>Individual Fellowships</a:t>
          </a:r>
          <a:endParaRPr lang="pl-PL" b="1" i="0" u="none" dirty="0" smtClean="0">
            <a:latin typeface="Arial" pitchFamily="34" charset="0"/>
            <a:cs typeface="Arial" pitchFamily="34" charset="0"/>
          </a:endParaRPr>
        </a:p>
        <a:p>
          <a:pPr rtl="0"/>
          <a:r>
            <a:rPr lang="de-DE" b="1" i="0" u="none" baseline="0" dirty="0" smtClean="0">
              <a:latin typeface="Arial" pitchFamily="34" charset="0"/>
              <a:cs typeface="Arial" pitchFamily="34" charset="0"/>
            </a:rPr>
            <a:t>IF</a:t>
          </a:r>
          <a:endParaRPr lang="pl-PL" b="1" dirty="0">
            <a:latin typeface="Arial" pitchFamily="34" charset="0"/>
            <a:cs typeface="Arial" pitchFamily="34" charset="0"/>
          </a:endParaRPr>
        </a:p>
      </dgm:t>
    </dgm:pt>
    <dgm:pt modelId="{7C555826-B8AE-4FD4-B08F-70D3CB3ACB5A}" type="parTrans" cxnId="{475E3841-6C71-4EED-B3C3-0B5B0FCDA634}">
      <dgm:prSet/>
      <dgm:spPr/>
      <dgm:t>
        <a:bodyPr/>
        <a:lstStyle/>
        <a:p>
          <a:endParaRPr lang="pl-PL"/>
        </a:p>
      </dgm:t>
    </dgm:pt>
    <dgm:pt modelId="{F5CE185B-F9B3-4E0B-91BC-1C071DFC0CF3}" type="sibTrans" cxnId="{475E3841-6C71-4EED-B3C3-0B5B0FCDA634}">
      <dgm:prSet/>
      <dgm:spPr/>
      <dgm:t>
        <a:bodyPr/>
        <a:lstStyle/>
        <a:p>
          <a:endParaRPr lang="pl-PL"/>
        </a:p>
      </dgm:t>
    </dgm:pt>
    <dgm:pt modelId="{41D14F57-BF26-495E-8F0C-3EBB49C2DB05}">
      <dgm:prSet phldrT="[Tekst]"/>
      <dgm:spPr/>
      <dgm:t>
        <a:bodyPr/>
        <a:lstStyle/>
        <a:p>
          <a:pPr rtl="0"/>
          <a:r>
            <a:rPr lang="pl-PL" b="1" dirty="0" smtClean="0">
              <a:latin typeface="Arial" panose="020B0604020202020204" pitchFamily="34" charset="0"/>
              <a:cs typeface="Arial" panose="020B0604020202020204" pitchFamily="34" charset="0"/>
            </a:rPr>
            <a:t>Zagraniczne stypendia indywidualne dla najlepszych i najbardziej obiecujących doświadczonych naukowców</a:t>
          </a:r>
          <a:r>
            <a:rPr lang="pl-PL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pl-PL" dirty="0">
            <a:latin typeface="Arial" pitchFamily="34" charset="0"/>
            <a:cs typeface="Arial" pitchFamily="34" charset="0"/>
          </a:endParaRPr>
        </a:p>
      </dgm:t>
    </dgm:pt>
    <dgm:pt modelId="{AF482ACB-6DF4-4CE5-8087-54426A1F8F6C}" type="parTrans" cxnId="{19EED2D9-8601-4762-B7F7-1B28FBF11A95}">
      <dgm:prSet/>
      <dgm:spPr/>
      <dgm:t>
        <a:bodyPr/>
        <a:lstStyle/>
        <a:p>
          <a:endParaRPr lang="pl-PL"/>
        </a:p>
      </dgm:t>
    </dgm:pt>
    <dgm:pt modelId="{697CD942-A344-4966-B09B-D9D3808C7434}" type="sibTrans" cxnId="{19EED2D9-8601-4762-B7F7-1B28FBF11A95}">
      <dgm:prSet/>
      <dgm:spPr/>
      <dgm:t>
        <a:bodyPr/>
        <a:lstStyle/>
        <a:p>
          <a:endParaRPr lang="pl-PL"/>
        </a:p>
      </dgm:t>
    </dgm:pt>
    <dgm:pt modelId="{8B464374-F1AE-4012-97E3-7EF8EF9C03FE}" type="pres">
      <dgm:prSet presAssocID="{AF6EF9F1-4BE9-4171-933D-A2E7170C02B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4F5FC948-E4E3-4D9E-88F5-B37F3287085B}" type="pres">
      <dgm:prSet presAssocID="{4F7DB478-B406-4393-9FC3-4857A61C7A03}" presName="linNode" presStyleCnt="0"/>
      <dgm:spPr/>
    </dgm:pt>
    <dgm:pt modelId="{9F726418-C0DE-44C8-846D-82771DDCDFBF}" type="pres">
      <dgm:prSet presAssocID="{4F7DB478-B406-4393-9FC3-4857A61C7A03}" presName="parentText" presStyleLbl="node1" presStyleIdx="0" presStyleCnt="5" custScaleX="88218" custLinFactNeighborY="-6358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C7EF076-5693-4170-BFAC-A6BC54FF8281}" type="pres">
      <dgm:prSet presAssocID="{4F7DB478-B406-4393-9FC3-4857A61C7A03}" presName="descendantText" presStyleLbl="alignAccFollowNode1" presStyleIdx="0" presStyleCnt="5" custScaleX="119297" custScaleY="12527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7C25597-EB79-4A37-9FCC-C729573BDB26}" type="pres">
      <dgm:prSet presAssocID="{D404EFB8-1560-4BE8-8791-245A8D0F4522}" presName="sp" presStyleCnt="0"/>
      <dgm:spPr/>
    </dgm:pt>
    <dgm:pt modelId="{201C1B1B-56C0-4FE8-93E1-CDCE9A38525D}" type="pres">
      <dgm:prSet presAssocID="{5A3228D8-F7D1-48F4-A00F-2FE4CA1564E7}" presName="linNode" presStyleCnt="0"/>
      <dgm:spPr/>
    </dgm:pt>
    <dgm:pt modelId="{289054CE-400A-4B54-B3D8-F43266578248}" type="pres">
      <dgm:prSet presAssocID="{5A3228D8-F7D1-48F4-A00F-2FE4CA1564E7}" presName="parentText" presStyleLbl="node1" presStyleIdx="1" presStyleCnt="5" custScaleX="87026" custScaleY="119060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533454E-9D9A-4C69-9BD7-F6657F5C0781}" type="pres">
      <dgm:prSet presAssocID="{5A3228D8-F7D1-48F4-A00F-2FE4CA1564E7}" presName="descendantText" presStyleLbl="alignAccFollowNode1" presStyleIdx="1" presStyleCnt="5" custScaleX="113047" custScaleY="15288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8914F15-5022-4F15-AE54-1953F3494FDC}" type="pres">
      <dgm:prSet presAssocID="{F5CE185B-F9B3-4E0B-91BC-1C071DFC0CF3}" presName="sp" presStyleCnt="0"/>
      <dgm:spPr/>
    </dgm:pt>
    <dgm:pt modelId="{80D73272-1486-4EF3-972D-84A236B2362C}" type="pres">
      <dgm:prSet presAssocID="{A795D3D2-D79D-4A8D-B644-CA90C50CFF64}" presName="linNode" presStyleCnt="0"/>
      <dgm:spPr/>
    </dgm:pt>
    <dgm:pt modelId="{1BABB128-9F9F-486B-98C7-9D3090659CFA}" type="pres">
      <dgm:prSet presAssocID="{A795D3D2-D79D-4A8D-B644-CA90C50CFF64}" presName="parentText" presStyleLbl="node1" presStyleIdx="2" presStyleCnt="5" custScaleX="106306" custScaleY="122746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E072DDD-926C-4AAB-821D-5C5E13C97768}" type="pres">
      <dgm:prSet presAssocID="{A795D3D2-D79D-4A8D-B644-CA90C50CFF64}" presName="descendantText" presStyleLbl="alignAccFollowNode1" presStyleIdx="2" presStyleCnt="5" custScaleX="133665" custScaleY="132813" custLinFactNeighborX="96" custLinFactNeighborY="122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9406CE0-7094-4961-A588-32A444BB1E0A}" type="pres">
      <dgm:prSet presAssocID="{C652C784-26F9-4904-8A58-394D5FD6F64E}" presName="sp" presStyleCnt="0"/>
      <dgm:spPr/>
    </dgm:pt>
    <dgm:pt modelId="{A910D1BC-F6D3-4D6A-A2DC-6BB05A965776}" type="pres">
      <dgm:prSet presAssocID="{ECB1CB16-5DDB-4C67-BE40-C2DFCEAFE0FA}" presName="linNode" presStyleCnt="0"/>
      <dgm:spPr/>
    </dgm:pt>
    <dgm:pt modelId="{EC7C6815-6F6F-47B8-A7FC-76271DC673FE}" type="pres">
      <dgm:prSet presAssocID="{ECB1CB16-5DDB-4C67-BE40-C2DFCEAFE0FA}" presName="parentText" presStyleLbl="node1" presStyleIdx="3" presStyleCnt="5" custScaleX="83706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6C034D3-3B0D-42A9-9322-929F8FC41CA7}" type="pres">
      <dgm:prSet presAssocID="{ECB1CB16-5DDB-4C67-BE40-C2DFCEAFE0FA}" presName="descendantText" presStyleLbl="alignAccFollowNode1" presStyleIdx="3" presStyleCnt="5" custScaleX="107930" custScaleY="127204" custLinFactNeighborX="11223" custLinFactNeighborY="-93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DC4825B-DE44-4CDA-A578-DD4A22B4A920}" type="pres">
      <dgm:prSet presAssocID="{D444AF6F-14F7-4250-B285-E0840A706973}" presName="sp" presStyleCnt="0"/>
      <dgm:spPr/>
    </dgm:pt>
    <dgm:pt modelId="{C179B286-2519-48F6-9091-16CF1FE5EDF0}" type="pres">
      <dgm:prSet presAssocID="{FA7F3EDE-48FB-40B8-9C21-0BE8D423E1AA}" presName="linNode" presStyleCnt="0"/>
      <dgm:spPr/>
    </dgm:pt>
    <dgm:pt modelId="{A6CEE69C-A84E-4DB2-BEDD-AA718F5BF8C5}" type="pres">
      <dgm:prSet presAssocID="{FA7F3EDE-48FB-40B8-9C21-0BE8D423E1AA}" presName="parentText" presStyleLbl="node1" presStyleIdx="4" presStyleCnt="5" custScaleX="97360" custScaleY="64401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A7FB1B9-7960-4B6A-B338-D9A46BE413A7}" type="pres">
      <dgm:prSet presAssocID="{FA7F3EDE-48FB-40B8-9C21-0BE8D423E1AA}" presName="descendantText" presStyleLbl="alignAccFollowNode1" presStyleIdx="4" presStyleCnt="5" custScaleX="122337" custScaleY="79123" custLinFactNeighborX="473" custLinFactNeighborY="-13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7FF08E85-DEFD-4A0A-AF3F-432034C13174}" type="presOf" srcId="{25F978CF-866D-4523-BF7A-F55549AE5A8D}" destId="{1C7EF076-5693-4170-BFAC-A6BC54FF8281}" srcOrd="0" destOrd="0" presId="urn:microsoft.com/office/officeart/2005/8/layout/vList5"/>
    <dgm:cxn modelId="{5A53276A-1D42-4BDD-ACD8-EAAD34A4A494}" srcId="{AF6EF9F1-4BE9-4171-933D-A2E7170C02B5}" destId="{FA7F3EDE-48FB-40B8-9C21-0BE8D423E1AA}" srcOrd="4" destOrd="0" parTransId="{9BA2ECE3-F923-4FDE-8EAE-1C1536A50662}" sibTransId="{AFCE9A3B-B50E-4F00-9E54-23DF9D3E6224}"/>
    <dgm:cxn modelId="{BE71A715-3501-4B63-B898-2B4DBF34E123}" type="presOf" srcId="{5A3228D8-F7D1-48F4-A00F-2FE4CA1564E7}" destId="{289054CE-400A-4B54-B3D8-F43266578248}" srcOrd="0" destOrd="0" presId="urn:microsoft.com/office/officeart/2005/8/layout/vList5"/>
    <dgm:cxn modelId="{02F46DB5-FDFE-42B3-BD61-305241B2F54E}" srcId="{FA7F3EDE-48FB-40B8-9C21-0BE8D423E1AA}" destId="{2E9D6564-7139-459C-B34B-7349FDD3C61F}" srcOrd="0" destOrd="0" parTransId="{9CC0F83C-5C5B-4B03-949A-FAEC1D01DF53}" sibTransId="{F763770F-C937-4B23-9E2A-7FFC7C3BEE31}"/>
    <dgm:cxn modelId="{959EDE64-6E66-47A0-9798-A739BA4D057F}" type="presOf" srcId="{44362D27-4669-4AC4-82C2-2B5509A17578}" destId="{46C034D3-3B0D-42A9-9322-929F8FC41CA7}" srcOrd="0" destOrd="0" presId="urn:microsoft.com/office/officeart/2005/8/layout/vList5"/>
    <dgm:cxn modelId="{475E3841-6C71-4EED-B3C3-0B5B0FCDA634}" srcId="{AF6EF9F1-4BE9-4171-933D-A2E7170C02B5}" destId="{5A3228D8-F7D1-48F4-A00F-2FE4CA1564E7}" srcOrd="1" destOrd="0" parTransId="{7C555826-B8AE-4FD4-B08F-70D3CB3ACB5A}" sibTransId="{F5CE185B-F9B3-4E0B-91BC-1C071DFC0CF3}"/>
    <dgm:cxn modelId="{4FEA3AA2-F95D-4773-843C-93BE056AF2EA}" type="presOf" srcId="{2E9D6564-7139-459C-B34B-7349FDD3C61F}" destId="{1A7FB1B9-7960-4B6A-B338-D9A46BE413A7}" srcOrd="0" destOrd="0" presId="urn:microsoft.com/office/officeart/2005/8/layout/vList5"/>
    <dgm:cxn modelId="{19EED2D9-8601-4762-B7F7-1B28FBF11A95}" srcId="{5A3228D8-F7D1-48F4-A00F-2FE4CA1564E7}" destId="{41D14F57-BF26-495E-8F0C-3EBB49C2DB05}" srcOrd="0" destOrd="0" parTransId="{AF482ACB-6DF4-4CE5-8087-54426A1F8F6C}" sibTransId="{697CD942-A344-4966-B09B-D9D3808C7434}"/>
    <dgm:cxn modelId="{C32BDB8E-BD53-45D1-A457-ED61F6745CF8}" type="presOf" srcId="{4F7DB478-B406-4393-9FC3-4857A61C7A03}" destId="{9F726418-C0DE-44C8-846D-82771DDCDFBF}" srcOrd="0" destOrd="0" presId="urn:microsoft.com/office/officeart/2005/8/layout/vList5"/>
    <dgm:cxn modelId="{12882745-46A2-4F4C-8503-DFBDC7A8FC09}" srcId="{A795D3D2-D79D-4A8D-B644-CA90C50CFF64}" destId="{1211F654-5EA5-4861-B87B-7A7A3FF3D326}" srcOrd="0" destOrd="0" parTransId="{3A1BFB64-8DFE-4D97-A680-F067A3FF8639}" sibTransId="{84CD861E-E1E9-4197-A49A-78EC1180D702}"/>
    <dgm:cxn modelId="{39374310-ED20-4035-B402-4E967978B23E}" type="presOf" srcId="{FA7F3EDE-48FB-40B8-9C21-0BE8D423E1AA}" destId="{A6CEE69C-A84E-4DB2-BEDD-AA718F5BF8C5}" srcOrd="0" destOrd="0" presId="urn:microsoft.com/office/officeart/2005/8/layout/vList5"/>
    <dgm:cxn modelId="{661A0620-C11D-4D5D-82B3-6A50835C0278}" srcId="{AF6EF9F1-4BE9-4171-933D-A2E7170C02B5}" destId="{4F7DB478-B406-4393-9FC3-4857A61C7A03}" srcOrd="0" destOrd="0" parTransId="{1995E6E4-1AB6-417C-B4B6-8957083C56CA}" sibTransId="{D404EFB8-1560-4BE8-8791-245A8D0F4522}"/>
    <dgm:cxn modelId="{51CFC75D-AA3A-4E7B-BC8B-0C772E7DE597}" srcId="{AF6EF9F1-4BE9-4171-933D-A2E7170C02B5}" destId="{A795D3D2-D79D-4A8D-B644-CA90C50CFF64}" srcOrd="2" destOrd="0" parTransId="{7099AF41-D898-4222-8F14-43F0C89107E5}" sibTransId="{C652C784-26F9-4904-8A58-394D5FD6F64E}"/>
    <dgm:cxn modelId="{D0DBF09E-3548-463E-9085-9505AE726889}" type="presOf" srcId="{AF6EF9F1-4BE9-4171-933D-A2E7170C02B5}" destId="{8B464374-F1AE-4012-97E3-7EF8EF9C03FE}" srcOrd="0" destOrd="0" presId="urn:microsoft.com/office/officeart/2005/8/layout/vList5"/>
    <dgm:cxn modelId="{5188EBEE-D1A9-42EB-BCED-FE1C6D40B883}" srcId="{AF6EF9F1-4BE9-4171-933D-A2E7170C02B5}" destId="{ECB1CB16-5DDB-4C67-BE40-C2DFCEAFE0FA}" srcOrd="3" destOrd="0" parTransId="{537DF8C4-EB98-4E2B-A244-E789902BF657}" sibTransId="{D444AF6F-14F7-4250-B285-E0840A706973}"/>
    <dgm:cxn modelId="{62420C2D-1E2C-44BC-BC68-A69A543263E5}" srcId="{ECB1CB16-5DDB-4C67-BE40-C2DFCEAFE0FA}" destId="{44362D27-4669-4AC4-82C2-2B5509A17578}" srcOrd="0" destOrd="0" parTransId="{8D7322EE-2714-4B56-AA30-96DC334AD587}" sibTransId="{B385B329-1707-4377-947D-48C1F3E2DB81}"/>
    <dgm:cxn modelId="{26072D34-F18D-450F-8162-68F2F739BD00}" type="presOf" srcId="{ECB1CB16-5DDB-4C67-BE40-C2DFCEAFE0FA}" destId="{EC7C6815-6F6F-47B8-A7FC-76271DC673FE}" srcOrd="0" destOrd="0" presId="urn:microsoft.com/office/officeart/2005/8/layout/vList5"/>
    <dgm:cxn modelId="{9CE8580A-5293-4B21-8D24-016620EA492E}" type="presOf" srcId="{A795D3D2-D79D-4A8D-B644-CA90C50CFF64}" destId="{1BABB128-9F9F-486B-98C7-9D3090659CFA}" srcOrd="0" destOrd="0" presId="urn:microsoft.com/office/officeart/2005/8/layout/vList5"/>
    <dgm:cxn modelId="{858A04E1-1682-4A45-AADD-FE2F4EFFAFD2}" srcId="{4F7DB478-B406-4393-9FC3-4857A61C7A03}" destId="{25F978CF-866D-4523-BF7A-F55549AE5A8D}" srcOrd="0" destOrd="0" parTransId="{3137F175-A8D1-4E8E-8CBD-50D991F409B1}" sibTransId="{4D3AAF09-9E36-41F5-85DF-8F2E6A890D02}"/>
    <dgm:cxn modelId="{3B113860-93A0-4B21-ABEE-732C34CD6EF7}" type="presOf" srcId="{41D14F57-BF26-495E-8F0C-3EBB49C2DB05}" destId="{F533454E-9D9A-4C69-9BD7-F6657F5C0781}" srcOrd="0" destOrd="0" presId="urn:microsoft.com/office/officeart/2005/8/layout/vList5"/>
    <dgm:cxn modelId="{683CF078-9FAB-49E0-B15B-564338ADCC35}" type="presOf" srcId="{1211F654-5EA5-4861-B87B-7A7A3FF3D326}" destId="{BE072DDD-926C-4AAB-821D-5C5E13C97768}" srcOrd="0" destOrd="0" presId="urn:microsoft.com/office/officeart/2005/8/layout/vList5"/>
    <dgm:cxn modelId="{EC3F5FE1-2E71-4540-9960-C5C23DE022FA}" type="presParOf" srcId="{8B464374-F1AE-4012-97E3-7EF8EF9C03FE}" destId="{4F5FC948-E4E3-4D9E-88F5-B37F3287085B}" srcOrd="0" destOrd="0" presId="urn:microsoft.com/office/officeart/2005/8/layout/vList5"/>
    <dgm:cxn modelId="{EAAF6955-ED52-44DD-8A58-7F2FFCC92079}" type="presParOf" srcId="{4F5FC948-E4E3-4D9E-88F5-B37F3287085B}" destId="{9F726418-C0DE-44C8-846D-82771DDCDFBF}" srcOrd="0" destOrd="0" presId="urn:microsoft.com/office/officeart/2005/8/layout/vList5"/>
    <dgm:cxn modelId="{560A2DB4-162A-4E86-936B-24E651DEEFE1}" type="presParOf" srcId="{4F5FC948-E4E3-4D9E-88F5-B37F3287085B}" destId="{1C7EF076-5693-4170-BFAC-A6BC54FF8281}" srcOrd="1" destOrd="0" presId="urn:microsoft.com/office/officeart/2005/8/layout/vList5"/>
    <dgm:cxn modelId="{A1D503D8-4DBF-437F-8B2B-EBCF79DB5209}" type="presParOf" srcId="{8B464374-F1AE-4012-97E3-7EF8EF9C03FE}" destId="{97C25597-EB79-4A37-9FCC-C729573BDB26}" srcOrd="1" destOrd="0" presId="urn:microsoft.com/office/officeart/2005/8/layout/vList5"/>
    <dgm:cxn modelId="{7D0DC8E9-8C37-4105-9BC7-769ECBAFBD24}" type="presParOf" srcId="{8B464374-F1AE-4012-97E3-7EF8EF9C03FE}" destId="{201C1B1B-56C0-4FE8-93E1-CDCE9A38525D}" srcOrd="2" destOrd="0" presId="urn:microsoft.com/office/officeart/2005/8/layout/vList5"/>
    <dgm:cxn modelId="{EB21EC37-0F7E-43AE-9A94-2CB7E973DB41}" type="presParOf" srcId="{201C1B1B-56C0-4FE8-93E1-CDCE9A38525D}" destId="{289054CE-400A-4B54-B3D8-F43266578248}" srcOrd="0" destOrd="0" presId="urn:microsoft.com/office/officeart/2005/8/layout/vList5"/>
    <dgm:cxn modelId="{8928C5E1-615C-47E5-B607-6AA85D3E12AF}" type="presParOf" srcId="{201C1B1B-56C0-4FE8-93E1-CDCE9A38525D}" destId="{F533454E-9D9A-4C69-9BD7-F6657F5C0781}" srcOrd="1" destOrd="0" presId="urn:microsoft.com/office/officeart/2005/8/layout/vList5"/>
    <dgm:cxn modelId="{73D43BF7-EA80-4CDF-AD55-F2F0B856F203}" type="presParOf" srcId="{8B464374-F1AE-4012-97E3-7EF8EF9C03FE}" destId="{B8914F15-5022-4F15-AE54-1953F3494FDC}" srcOrd="3" destOrd="0" presId="urn:microsoft.com/office/officeart/2005/8/layout/vList5"/>
    <dgm:cxn modelId="{10D70E46-7553-4E7A-82FB-131E9A04727C}" type="presParOf" srcId="{8B464374-F1AE-4012-97E3-7EF8EF9C03FE}" destId="{80D73272-1486-4EF3-972D-84A236B2362C}" srcOrd="4" destOrd="0" presId="urn:microsoft.com/office/officeart/2005/8/layout/vList5"/>
    <dgm:cxn modelId="{D8097E8E-4733-4014-B968-58B6F1260F8A}" type="presParOf" srcId="{80D73272-1486-4EF3-972D-84A236B2362C}" destId="{1BABB128-9F9F-486B-98C7-9D3090659CFA}" srcOrd="0" destOrd="0" presId="urn:microsoft.com/office/officeart/2005/8/layout/vList5"/>
    <dgm:cxn modelId="{22A1FA18-1212-4481-9835-493681E7020E}" type="presParOf" srcId="{80D73272-1486-4EF3-972D-84A236B2362C}" destId="{BE072DDD-926C-4AAB-821D-5C5E13C97768}" srcOrd="1" destOrd="0" presId="urn:microsoft.com/office/officeart/2005/8/layout/vList5"/>
    <dgm:cxn modelId="{32705DFB-227A-45FB-B736-43DE6FFE9CF5}" type="presParOf" srcId="{8B464374-F1AE-4012-97E3-7EF8EF9C03FE}" destId="{09406CE0-7094-4961-A588-32A444BB1E0A}" srcOrd="5" destOrd="0" presId="urn:microsoft.com/office/officeart/2005/8/layout/vList5"/>
    <dgm:cxn modelId="{C1380B50-A504-466E-A36E-85620A229E17}" type="presParOf" srcId="{8B464374-F1AE-4012-97E3-7EF8EF9C03FE}" destId="{A910D1BC-F6D3-4D6A-A2DC-6BB05A965776}" srcOrd="6" destOrd="0" presId="urn:microsoft.com/office/officeart/2005/8/layout/vList5"/>
    <dgm:cxn modelId="{EEF6A5B3-7F33-4C15-9D44-5E6740BF7E93}" type="presParOf" srcId="{A910D1BC-F6D3-4D6A-A2DC-6BB05A965776}" destId="{EC7C6815-6F6F-47B8-A7FC-76271DC673FE}" srcOrd="0" destOrd="0" presId="urn:microsoft.com/office/officeart/2005/8/layout/vList5"/>
    <dgm:cxn modelId="{2073A29A-29BE-4B19-9C01-503525BB30BE}" type="presParOf" srcId="{A910D1BC-F6D3-4D6A-A2DC-6BB05A965776}" destId="{46C034D3-3B0D-42A9-9322-929F8FC41CA7}" srcOrd="1" destOrd="0" presId="urn:microsoft.com/office/officeart/2005/8/layout/vList5"/>
    <dgm:cxn modelId="{92DFAF37-EC8D-4E36-B60B-BDFC60B0C084}" type="presParOf" srcId="{8B464374-F1AE-4012-97E3-7EF8EF9C03FE}" destId="{DDC4825B-DE44-4CDA-A578-DD4A22B4A920}" srcOrd="7" destOrd="0" presId="urn:microsoft.com/office/officeart/2005/8/layout/vList5"/>
    <dgm:cxn modelId="{5A4BADE7-40C9-49CB-89DB-592E672457CA}" type="presParOf" srcId="{8B464374-F1AE-4012-97E3-7EF8EF9C03FE}" destId="{C179B286-2519-48F6-9091-16CF1FE5EDF0}" srcOrd="8" destOrd="0" presId="urn:microsoft.com/office/officeart/2005/8/layout/vList5"/>
    <dgm:cxn modelId="{AAE6B909-A1FD-4151-A021-05705DE410F3}" type="presParOf" srcId="{C179B286-2519-48F6-9091-16CF1FE5EDF0}" destId="{A6CEE69C-A84E-4DB2-BEDD-AA718F5BF8C5}" srcOrd="0" destOrd="0" presId="urn:microsoft.com/office/officeart/2005/8/layout/vList5"/>
    <dgm:cxn modelId="{60C94B50-9F78-4CF3-AE48-BB16D1C45B20}" type="presParOf" srcId="{C179B286-2519-48F6-9091-16CF1FE5EDF0}" destId="{1A7FB1B9-7960-4B6A-B338-D9A46BE413A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9798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5633588" y="0"/>
            <a:ext cx="4309798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FBD167-4BBE-4334-999B-1E60E3BA1BD8}" type="datetimeFigureOut">
              <a:rPr lang="pl-PL" smtClean="0"/>
              <a:t>25.05.2017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4309798" cy="3440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5633588" y="6513910"/>
            <a:ext cx="4309798" cy="3440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ACFACC-7B63-4592-A93D-982B54355BE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648840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9798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5633588" y="0"/>
            <a:ext cx="4309798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11D6836-8E4E-4C2C-86D1-20D2AD603397}" type="datetimeFigureOut">
              <a:rPr lang="pl-PL"/>
              <a:pPr>
                <a:defRPr/>
              </a:pPr>
              <a:t>25.05.2017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257550" y="514350"/>
            <a:ext cx="3430588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994569" y="3257550"/>
            <a:ext cx="795655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4309798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5633588" y="6513910"/>
            <a:ext cx="4309798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60AA7CC-13F8-4AB0-8448-8DE5661F360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447725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0AA7CC-13F8-4AB0-8448-8DE5661F3605}" type="slidenum">
              <a:rPr lang="pl-PL"/>
              <a:pPr>
                <a:defRPr/>
              </a:pPr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993978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0AA7CC-13F8-4AB0-8448-8DE5661F3605}" type="slidenum">
              <a:rPr lang="pl-PL"/>
              <a:pPr>
                <a:defRPr/>
              </a:pPr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927824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0AA7CC-13F8-4AB0-8448-8DE5661F3605}" type="slidenum">
              <a:rPr lang="pl-PL"/>
              <a:pPr>
                <a:defRPr/>
              </a:pPr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345003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0AA7CC-13F8-4AB0-8448-8DE5661F3605}" type="slidenum">
              <a:rPr lang="pl-PL"/>
              <a:pPr>
                <a:defRPr/>
              </a:pPr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585290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1"/>
          <p:cNvSpPr txBox="1">
            <a:spLocks noChangeArrowheads="1"/>
          </p:cNvSpPr>
          <p:nvPr/>
        </p:nvSpPr>
        <p:spPr bwMode="auto">
          <a:xfrm>
            <a:off x="1385952" y="514351"/>
            <a:ext cx="7180695" cy="25717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7959" tIns="43979" rIns="87959" bIns="43979" anchor="ctr"/>
          <a:lstStyle/>
          <a:p>
            <a:pPr>
              <a:lnSpc>
                <a:spcPct val="54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pl-PL">
              <a:latin typeface="Calibri" pitchFamily="34" charset="0"/>
            </a:endParaRPr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1326092" y="3256359"/>
            <a:ext cx="7293505" cy="30861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329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DDD519-0407-4E92-8657-B50541F2B6B2}" type="slidenum">
              <a:rPr lang="pl-PL" smtClean="0"/>
              <a:pPr>
                <a:defRPr/>
              </a:pPr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722130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0AA7CC-13F8-4AB0-8448-8DE5661F3605}" type="slidenum">
              <a:rPr lang="pl-PL"/>
              <a:pPr>
                <a:defRPr/>
              </a:pPr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4538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0AA7CC-13F8-4AB0-8448-8DE5661F3605}" type="slidenum">
              <a:rPr lang="pl-PL"/>
              <a:pPr>
                <a:defRPr/>
              </a:pPr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719936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0AA7CC-13F8-4AB0-8448-8DE5661F3605}" type="slidenum">
              <a:rPr lang="pl-PL"/>
              <a:pPr>
                <a:defRPr/>
              </a:pPr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810571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0AA7CC-13F8-4AB0-8448-8DE5661F3605}" type="slidenum">
              <a:rPr lang="pl-PL"/>
              <a:pPr>
                <a:defRPr/>
              </a:pPr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361800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0AA7CC-13F8-4AB0-8448-8DE5661F3605}" type="slidenum">
              <a:rPr lang="pl-PL"/>
              <a:pPr>
                <a:defRPr/>
              </a:pPr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96918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0AA7CC-13F8-4AB0-8448-8DE5661F3605}" type="slidenum">
              <a:rPr lang="pl-PL"/>
              <a:pPr>
                <a:defRPr/>
              </a:pPr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610734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0AA7CC-13F8-4AB0-8448-8DE5661F3605}" type="slidenum">
              <a:rPr lang="pl-PL"/>
              <a:pPr>
                <a:defRPr/>
              </a:pPr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9540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ajd tytułowy">
    <p:bg>
      <p:bgPr>
        <a:blipFill dpi="0" rotWithShape="1">
          <a:blip r:embed="rId2" cstate="print">
            <a:lum/>
          </a:blip>
          <a:srcRect/>
          <a:stretch>
            <a:fillRect l="-17000" r="-17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4509120"/>
            <a:ext cx="6400800" cy="1129680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kumimoji="0" lang="pl-PL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" name="Obraz 3" descr="logo RP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557564" cy="1180266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1547664" y="404664"/>
            <a:ext cx="7272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Regionalny Punkt Kontaktowy Programów Badawczych UE</a:t>
            </a:r>
            <a:endParaRPr lang="pl-PL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Symbol zastępczy tekstu 15"/>
          <p:cNvSpPr>
            <a:spLocks noGrp="1"/>
          </p:cNvSpPr>
          <p:nvPr>
            <p:ph type="body" sz="quarter" idx="10"/>
          </p:nvPr>
        </p:nvSpPr>
        <p:spPr>
          <a:xfrm>
            <a:off x="827584" y="1484313"/>
            <a:ext cx="7488832" cy="2881312"/>
          </a:xfrm>
        </p:spPr>
        <p:txBody>
          <a:bodyPr anchor="ctr">
            <a:normAutofit/>
          </a:bodyPr>
          <a:lstStyle>
            <a:lvl1pPr algn="ctr">
              <a:buNone/>
              <a:defRPr sz="3600" b="1">
                <a:solidFill>
                  <a:srgbClr val="C00000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684183-D3D5-40CC-856F-ACA467E651FF}" type="datetimeFigureOut">
              <a:rPr lang="pl-PL" smtClean="0"/>
              <a:pPr>
                <a:defRPr/>
              </a:pPr>
              <a:t>25.05.2017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główek sekcji">
    <p:bg>
      <p:bgPr>
        <a:blipFill dpi="0" rotWithShape="1">
          <a:blip r:embed="rId2" cstate="print">
            <a:lum/>
          </a:blip>
          <a:srcRect/>
          <a:stretch>
            <a:fillRect l="-17000" t="19000" r="-6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800" b="1">
                <a:solidFill>
                  <a:srgbClr val="C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pic>
        <p:nvPicPr>
          <p:cNvPr id="4" name="Obraz 3" descr="logo RP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557564" cy="1180266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1547664" y="404664"/>
            <a:ext cx="7272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Regionalny Punkt Kontaktowy Programów Badawczych UE</a:t>
            </a:r>
            <a:endParaRPr lang="pl-PL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0D6AB7-FB6B-43BD-816F-3FA92FB08008}" type="datetimeFigureOut">
              <a:rPr lang="pl-PL" smtClean="0"/>
              <a:pPr>
                <a:defRPr/>
              </a:pPr>
              <a:t>25.05.2017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F5FBB9-15A1-49AC-9465-2A854606A7E8}" type="datetimeFigureOut">
              <a:rPr lang="pl-PL" smtClean="0"/>
              <a:pPr>
                <a:defRPr/>
              </a:pPr>
              <a:t>25.05.2017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13DE7E-311C-4142-AA48-28E3DB75A082}" type="datetimeFigureOut">
              <a:rPr lang="pl-PL" smtClean="0"/>
              <a:pPr>
                <a:defRPr/>
              </a:pPr>
              <a:t>25.05.2017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1268759"/>
            <a:ext cx="5486400" cy="34588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EBDB96-9704-413F-9C83-2CE6D6B03951}" type="datetimeFigureOut">
              <a:rPr lang="pl-PL" smtClean="0"/>
              <a:pPr>
                <a:defRPr/>
              </a:pPr>
              <a:t>25.05.2017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Slajd tytułowy">
    <p:bg>
      <p:bgPr>
        <a:blipFill dpi="0" rotWithShape="1">
          <a:blip r:embed="rId2" cstate="print">
            <a:lum/>
          </a:blip>
          <a:srcRect/>
          <a:stretch>
            <a:fillRect l="-17000" r="-17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noFill/>
          <a:ln>
            <a:noFill/>
          </a:ln>
        </p:spPr>
        <p:txBody>
          <a:bodyPr/>
          <a:lstStyle/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 noProof="0" dirty="0" smtClean="0"/>
          </a:p>
        </p:txBody>
      </p:sp>
      <p:sp>
        <p:nvSpPr>
          <p:cNvPr id="4" name="Symbol zastępczy daty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61035-20E2-41B6-B106-7D0C9D079D37}" type="datetimeFigureOut">
              <a:rPr lang="pl-PL"/>
              <a:pPr>
                <a:defRPr/>
              </a:pPr>
              <a:t>25.05.2017</a:t>
            </a:fld>
            <a:endParaRPr lang="pl-PL"/>
          </a:p>
        </p:txBody>
      </p:sp>
      <p:sp>
        <p:nvSpPr>
          <p:cNvPr id="5" name="Symbol zastępczy stop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340768"/>
            <a:ext cx="8229600" cy="4785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2"/>
          </p:nvPr>
        </p:nvSpPr>
        <p:spPr>
          <a:xfrm>
            <a:off x="467544" y="6309320"/>
            <a:ext cx="1008112" cy="365125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fld id="{A213F776-9E85-4CCA-8BB0-691E726D5E5D}" type="datetimeFigureOut">
              <a:rPr lang="pl-PL" smtClean="0"/>
              <a:pPr>
                <a:defRPr/>
              </a:pPr>
              <a:t>25.05.2017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3"/>
          </p:nvPr>
        </p:nvSpPr>
        <p:spPr>
          <a:xfrm>
            <a:off x="1475656" y="6309320"/>
            <a:ext cx="7200800" cy="365125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pl-PL"/>
          </a:p>
        </p:txBody>
      </p:sp>
      <p:pic>
        <p:nvPicPr>
          <p:cNvPr id="14" name="Obraz 13" descr="logo RPK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0"/>
            <a:ext cx="1557564" cy="1180266"/>
          </a:xfrm>
          <a:prstGeom prst="rect">
            <a:avLst/>
          </a:prstGeom>
        </p:spPr>
      </p:pic>
      <p:cxnSp>
        <p:nvCxnSpPr>
          <p:cNvPr id="12" name="Łącznik prosty 11"/>
          <p:cNvCxnSpPr/>
          <p:nvPr/>
        </p:nvCxnSpPr>
        <p:spPr>
          <a:xfrm>
            <a:off x="467544" y="1052736"/>
            <a:ext cx="8218800" cy="0"/>
          </a:xfrm>
          <a:prstGeom prst="line">
            <a:avLst/>
          </a:prstGeom>
          <a:ln w="85725" cmpd="thickThin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283152" cy="7060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2400" b="1" kern="1200">
          <a:solidFill>
            <a:srgbClr val="C0000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itchFamily="2" charset="2"/>
        <a:buChar char="v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itchFamily="2" charset="2"/>
        <a:buChar char="Ø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SzPct val="15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ytuł 1"/>
          <p:cNvSpPr>
            <a:spLocks noGrp="1"/>
          </p:cNvSpPr>
          <p:nvPr>
            <p:ph type="ctrTitle"/>
          </p:nvPr>
        </p:nvSpPr>
        <p:spPr>
          <a:xfrm>
            <a:off x="611560" y="764704"/>
            <a:ext cx="7772400" cy="3096344"/>
          </a:xfrm>
          <a:noFill/>
        </p:spPr>
        <p:txBody>
          <a:bodyPr>
            <a:normAutofit fontScale="90000"/>
          </a:bodyPr>
          <a:lstStyle/>
          <a:p>
            <a:r>
              <a:rPr lang="pl-PL" sz="4000" b="0" dirty="0" smtClean="0"/>
              <a:t> </a:t>
            </a:r>
            <a:r>
              <a:rPr lang="pl-PL" sz="4000" dirty="0" smtClean="0"/>
              <a:t>Kształtowanie kariery naukowej  w oparciu o stypendia  </a:t>
            </a:r>
            <a:br>
              <a:rPr lang="pl-PL" sz="4000" dirty="0" smtClean="0"/>
            </a:br>
            <a:r>
              <a:rPr lang="pl-PL" sz="4000" dirty="0" smtClean="0"/>
              <a:t>Marii </a:t>
            </a:r>
            <a:r>
              <a:rPr lang="pl-PL" sz="4000" dirty="0"/>
              <a:t>Skłodowskiej-</a:t>
            </a:r>
            <a:r>
              <a:rPr lang="pl-PL" sz="4000" dirty="0" smtClean="0"/>
              <a:t>Curie</a:t>
            </a:r>
            <a:br>
              <a:rPr lang="pl-PL" sz="4000" dirty="0" smtClean="0"/>
            </a:br>
            <a:r>
              <a:rPr lang="pl-PL" sz="4000" dirty="0" smtClean="0"/>
              <a:t>oraz </a:t>
            </a:r>
            <a:br>
              <a:rPr lang="pl-PL" sz="4000" dirty="0" smtClean="0"/>
            </a:br>
            <a:r>
              <a:rPr lang="pl-PL" sz="4000" dirty="0" smtClean="0"/>
              <a:t>projekty badawcze finansowane    z programu Horyzont 2020  </a:t>
            </a:r>
            <a:endParaRPr lang="pl-PL" dirty="0" smtClean="0">
              <a:latin typeface="Arial" charset="0"/>
              <a:cs typeface="Arial" charset="0"/>
            </a:endParaRPr>
          </a:p>
        </p:txBody>
      </p:sp>
      <p:sp>
        <p:nvSpPr>
          <p:cNvPr id="6147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711152"/>
          </a:xfrm>
        </p:spPr>
        <p:txBody>
          <a:bodyPr>
            <a:normAutofit lnSpcReduction="10000"/>
          </a:bodyPr>
          <a:lstStyle/>
          <a:p>
            <a:pPr fontAlgn="base">
              <a:spcAft>
                <a:spcPct val="0"/>
              </a:spcAft>
            </a:pPr>
            <a:endParaRPr lang="pl-PL" dirty="0" smtClean="0">
              <a:latin typeface="Arial" charset="0"/>
              <a:cs typeface="Arial" charset="0"/>
            </a:endParaRPr>
          </a:p>
          <a:p>
            <a:pPr fontAlgn="base">
              <a:spcAft>
                <a:spcPct val="0"/>
              </a:spcAft>
            </a:pPr>
            <a:r>
              <a:rPr lang="pl-PL" sz="2400" b="1" dirty="0" smtClean="0">
                <a:latin typeface="Arial" charset="0"/>
                <a:cs typeface="Arial" charset="0"/>
              </a:rPr>
              <a:t>Andrzej Stępniewski</a:t>
            </a:r>
          </a:p>
          <a:p>
            <a:pPr fontAlgn="base">
              <a:spcAft>
                <a:spcPct val="0"/>
              </a:spcAft>
            </a:pPr>
            <a:r>
              <a:rPr lang="pl-PL" sz="1800" dirty="0" smtClean="0">
                <a:latin typeface="Arial" charset="0"/>
                <a:cs typeface="Arial" charset="0"/>
              </a:rPr>
              <a:t>Regionalny Punkt Kontaktowy Programów Badawczych UE</a:t>
            </a:r>
          </a:p>
          <a:p>
            <a:pPr fontAlgn="base">
              <a:spcAft>
                <a:spcPct val="0"/>
              </a:spcAft>
            </a:pPr>
            <a:r>
              <a:rPr lang="pl-PL" sz="1800" dirty="0" smtClean="0">
                <a:latin typeface="Arial" charset="0"/>
                <a:cs typeface="Arial" charset="0"/>
              </a:rPr>
              <a:t>Instytut Agrofizyki im. B. Dobrzańskiego PAN w Lublinie</a:t>
            </a:r>
          </a:p>
          <a:p>
            <a:pPr fontAlgn="base">
              <a:spcAft>
                <a:spcPct val="0"/>
              </a:spcAft>
            </a:pPr>
            <a:endParaRPr lang="pl-PL" sz="1800" b="1" dirty="0" smtClean="0">
              <a:latin typeface="Arial" charset="0"/>
              <a:cs typeface="Arial" charset="0"/>
            </a:endParaRPr>
          </a:p>
          <a:p>
            <a:pPr fontAlgn="base">
              <a:spcAft>
                <a:spcPct val="0"/>
              </a:spcAft>
            </a:pPr>
            <a:r>
              <a:rPr lang="pl-PL" b="1" dirty="0" smtClean="0">
                <a:latin typeface="Arial" charset="0"/>
                <a:cs typeface="Arial" charset="0"/>
              </a:rPr>
              <a:t>II Lubelskie Forum Młodych Naukowców</a:t>
            </a:r>
          </a:p>
          <a:p>
            <a:pPr fontAlgn="base">
              <a:spcAft>
                <a:spcPct val="0"/>
              </a:spcAft>
            </a:pPr>
            <a:r>
              <a:rPr lang="pl-PL" b="1" dirty="0" smtClean="0">
                <a:latin typeface="Arial" charset="0"/>
                <a:cs typeface="Arial" charset="0"/>
              </a:rPr>
              <a:t>Kierunek Innowacje</a:t>
            </a:r>
            <a:endParaRPr lang="pl-PL" b="1" dirty="0">
              <a:latin typeface="Arial" charset="0"/>
              <a:cs typeface="Arial" charset="0"/>
            </a:endParaRPr>
          </a:p>
          <a:p>
            <a:pPr fontAlgn="base">
              <a:spcAft>
                <a:spcPct val="0"/>
              </a:spcAft>
            </a:pPr>
            <a:r>
              <a:rPr lang="pl-PL" b="1" dirty="0" smtClean="0">
                <a:latin typeface="Arial" charset="0"/>
                <a:cs typeface="Arial" charset="0"/>
              </a:rPr>
              <a:t>Lublin, 22 maja 2017 r.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Rodzaj działania: </a:t>
            </a:r>
            <a:r>
              <a:rPr lang="pl-PL" b="1" dirty="0" err="1" smtClean="0"/>
              <a:t>Individual</a:t>
            </a:r>
            <a:r>
              <a:rPr lang="pl-PL" b="1" dirty="0" smtClean="0"/>
              <a:t> </a:t>
            </a:r>
            <a:r>
              <a:rPr lang="pl-PL" b="1" dirty="0" err="1" smtClean="0"/>
              <a:t>Fellowships</a:t>
            </a:r>
            <a:r>
              <a:rPr lang="pl-PL" b="1" dirty="0" smtClean="0"/>
              <a:t> (IF)</a:t>
            </a:r>
          </a:p>
          <a:p>
            <a:r>
              <a:rPr lang="pl-PL" dirty="0" smtClean="0"/>
              <a:t>Projekty mają na celu:</a:t>
            </a:r>
          </a:p>
          <a:p>
            <a:pPr lvl="1"/>
            <a:r>
              <a:rPr lang="pl-PL" dirty="0" smtClean="0"/>
              <a:t>zatrudnienie doświadczonego naukowca z dowolnego kraju </a:t>
            </a:r>
            <a:br>
              <a:rPr lang="pl-PL" dirty="0" smtClean="0"/>
            </a:br>
            <a:r>
              <a:rPr lang="pl-PL" dirty="0" smtClean="0"/>
              <a:t>i umożliwienie realizacji indywidualnego projektu badawczego trwającego od 12 do 24 m-</a:t>
            </a:r>
            <a:r>
              <a:rPr lang="pl-PL" dirty="0" err="1" smtClean="0"/>
              <a:t>cy</a:t>
            </a:r>
            <a:r>
              <a:rPr lang="pl-PL" dirty="0" smtClean="0"/>
              <a:t> lub</a:t>
            </a:r>
          </a:p>
          <a:p>
            <a:pPr lvl="1"/>
            <a:r>
              <a:rPr lang="pl-PL" dirty="0" smtClean="0"/>
              <a:t>umożliwienie odbycia 6 m. stażu w przedsiębiorstwie.</a:t>
            </a:r>
          </a:p>
          <a:p>
            <a:endParaRPr lang="pl-PL" dirty="0"/>
          </a:p>
          <a:p>
            <a:r>
              <a:rPr lang="pl-PL" dirty="0"/>
              <a:t>Koszt osobomiesiąca:</a:t>
            </a:r>
          </a:p>
          <a:p>
            <a:pPr lvl="1"/>
            <a:r>
              <a:rPr lang="pl-PL" dirty="0"/>
              <a:t>Stypendysta: LA: </a:t>
            </a:r>
            <a:r>
              <a:rPr lang="pl-PL" dirty="0" smtClean="0"/>
              <a:t>4 650* </a:t>
            </a:r>
            <a:r>
              <a:rPr lang="pl-PL" dirty="0"/>
              <a:t>/ MA: 600 euro / FA: 500 euro</a:t>
            </a:r>
          </a:p>
          <a:p>
            <a:pPr lvl="1"/>
            <a:r>
              <a:rPr lang="pl-PL" dirty="0"/>
              <a:t>Instytucja goszcząca: B+R: 800 euro / MGT+IC: 650 euro</a:t>
            </a:r>
          </a:p>
          <a:p>
            <a:endParaRPr lang="pl-PL" dirty="0" smtClean="0"/>
          </a:p>
          <a:p>
            <a:r>
              <a:rPr lang="pl-PL" dirty="0" smtClean="0"/>
              <a:t>Projekt opracowuje naukowiec, ale składa instytucja przyjmująca.</a:t>
            </a:r>
          </a:p>
          <a:p>
            <a:r>
              <a:rPr lang="pl-PL" dirty="0" smtClean="0"/>
              <a:t>Wnioski można składać w terminie: </a:t>
            </a:r>
            <a:r>
              <a:rPr lang="pl-PL" b="1" dirty="0" smtClean="0"/>
              <a:t>11.04-14.09.2017 r.</a:t>
            </a:r>
          </a:p>
          <a:p>
            <a:endParaRPr lang="pl-PL" dirty="0" smtClean="0"/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MSCA: </a:t>
            </a:r>
            <a:r>
              <a:rPr lang="pl-PL" dirty="0" err="1" smtClean="0"/>
              <a:t>Individual</a:t>
            </a:r>
            <a:r>
              <a:rPr lang="pl-PL" dirty="0" smtClean="0"/>
              <a:t> </a:t>
            </a:r>
            <a:r>
              <a:rPr lang="pl-PL" dirty="0" err="1" smtClean="0"/>
              <a:t>Fellowships</a:t>
            </a:r>
            <a:r>
              <a:rPr lang="pl-PL" dirty="0" smtClean="0"/>
              <a:t> (IF)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6875845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Doświadczony </a:t>
            </a:r>
            <a:r>
              <a:rPr lang="pl-PL" b="1" dirty="0"/>
              <a:t>n</a:t>
            </a:r>
            <a:r>
              <a:rPr lang="pl-PL" b="1" dirty="0" smtClean="0"/>
              <a:t>aukowiec </a:t>
            </a:r>
            <a:r>
              <a:rPr lang="pl-PL" dirty="0" smtClean="0"/>
              <a:t>(</a:t>
            </a:r>
            <a:r>
              <a:rPr lang="pl-PL" dirty="0" err="1" smtClean="0"/>
              <a:t>Experienced</a:t>
            </a:r>
            <a:r>
              <a:rPr lang="pl-PL" dirty="0" smtClean="0"/>
              <a:t> </a:t>
            </a:r>
            <a:r>
              <a:rPr lang="pl-PL" dirty="0" err="1" smtClean="0"/>
              <a:t>Researcher</a:t>
            </a:r>
            <a:r>
              <a:rPr lang="pl-PL" dirty="0"/>
              <a:t>, ER) </a:t>
            </a:r>
            <a:endParaRPr lang="pl-PL" dirty="0" smtClean="0"/>
          </a:p>
          <a:p>
            <a:pPr lvl="1"/>
            <a:r>
              <a:rPr lang="pl-PL" dirty="0" smtClean="0"/>
              <a:t>Posiadający min. stopień naukowy doktora, </a:t>
            </a:r>
            <a:r>
              <a:rPr lang="pl-PL" dirty="0"/>
              <a:t>lub </a:t>
            </a:r>
            <a:endParaRPr lang="pl-PL" dirty="0" smtClean="0"/>
          </a:p>
          <a:p>
            <a:pPr lvl="1"/>
            <a:r>
              <a:rPr lang="pl-PL" dirty="0" smtClean="0"/>
              <a:t>co </a:t>
            </a:r>
            <a:r>
              <a:rPr lang="pl-PL" dirty="0"/>
              <a:t>najmniej 4 lata doświadczenia w prowadzeniu prac badawczych po uzyskaniu tytułu </a:t>
            </a:r>
            <a:r>
              <a:rPr lang="pl-PL" dirty="0" smtClean="0"/>
              <a:t>magistra (Full-Time </a:t>
            </a:r>
            <a:r>
              <a:rPr lang="pl-PL" dirty="0" err="1"/>
              <a:t>Equivalent</a:t>
            </a:r>
            <a:r>
              <a:rPr lang="pl-PL" dirty="0"/>
              <a:t> </a:t>
            </a:r>
            <a:r>
              <a:rPr lang="pl-PL" dirty="0" err="1"/>
              <a:t>Research</a:t>
            </a:r>
            <a:r>
              <a:rPr lang="pl-PL" dirty="0"/>
              <a:t> </a:t>
            </a:r>
            <a:r>
              <a:rPr lang="pl-PL" dirty="0" err="1" smtClean="0"/>
              <a:t>Experience</a:t>
            </a:r>
            <a:r>
              <a:rPr lang="pl-PL" dirty="0" smtClean="0"/>
              <a:t>). Staż jest liczony </a:t>
            </a:r>
            <a:r>
              <a:rPr lang="pl-PL" dirty="0"/>
              <a:t>od momentu uzyskania stopnia/tytułu umożliwiającego otwarcie przewodu doktorskiego.</a:t>
            </a:r>
          </a:p>
          <a:p>
            <a:endParaRPr lang="pl-PL" b="1" dirty="0" smtClean="0"/>
          </a:p>
          <a:p>
            <a:r>
              <a:rPr lang="pl-PL" b="1" dirty="0" smtClean="0"/>
              <a:t>Opiekun </a:t>
            </a:r>
            <a:r>
              <a:rPr lang="pl-PL" b="1" dirty="0"/>
              <a:t>naukowy </a:t>
            </a:r>
            <a:r>
              <a:rPr lang="pl-PL" dirty="0" smtClean="0"/>
              <a:t>(</a:t>
            </a:r>
            <a:r>
              <a:rPr lang="pl-PL" dirty="0" err="1" smtClean="0"/>
              <a:t>Supervisor</a:t>
            </a:r>
            <a:r>
              <a:rPr lang="pl-PL" dirty="0" smtClean="0"/>
              <a:t>) </a:t>
            </a:r>
            <a:r>
              <a:rPr lang="pl-PL" dirty="0"/>
              <a:t>– to </a:t>
            </a:r>
            <a:r>
              <a:rPr lang="pl-PL" dirty="0" smtClean="0"/>
              <a:t>pracownik instytucji </a:t>
            </a:r>
            <a:r>
              <a:rPr lang="pl-PL" dirty="0"/>
              <a:t>goszczącej, który nadzoruje prace naukowca-stypendysty podczas trwania stypendium. Opiekun naukowy jest głównym kontaktem dla </a:t>
            </a:r>
            <a:r>
              <a:rPr lang="pl-PL" dirty="0" err="1"/>
              <a:t>Research</a:t>
            </a:r>
            <a:r>
              <a:rPr lang="pl-PL" dirty="0"/>
              <a:t> </a:t>
            </a:r>
            <a:r>
              <a:rPr lang="pl-PL" dirty="0" err="1"/>
              <a:t>Executive</a:t>
            </a:r>
            <a:r>
              <a:rPr lang="pl-PL" dirty="0"/>
              <a:t> </a:t>
            </a:r>
            <a:r>
              <a:rPr lang="pl-PL" dirty="0" err="1"/>
              <a:t>Agency</a:t>
            </a:r>
            <a:r>
              <a:rPr lang="pl-PL" dirty="0"/>
              <a:t> (REA) między złożeniem wniosku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i </a:t>
            </a:r>
            <a:r>
              <a:rPr lang="pl-PL" dirty="0"/>
              <a:t>zawarciem umowy o grant (Grant Agreement</a:t>
            </a:r>
            <a:r>
              <a:rPr lang="pl-PL" dirty="0" smtClean="0"/>
              <a:t>).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Kto jest uprawniony do grantów IF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7537844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Identyfikator konkursu: </a:t>
            </a:r>
            <a:r>
              <a:rPr lang="pl-PL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H2020-MSCA-IF-2017</a:t>
            </a:r>
            <a:endParaRPr lang="pl-PL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pl-PL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Budżet konkursu: </a:t>
            </a:r>
            <a:r>
              <a:rPr lang="pl-PL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248 mln euro </a:t>
            </a:r>
          </a:p>
          <a:p>
            <a:r>
              <a:rPr lang="pl-PL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Otwarcie konkursu: </a:t>
            </a:r>
            <a:r>
              <a:rPr lang="pl-PL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11.04.2017</a:t>
            </a:r>
          </a:p>
          <a:p>
            <a:r>
              <a:rPr lang="pl-PL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Deadline: 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  <a:r>
              <a:rPr lang="pl-PL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4.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09</a:t>
            </a:r>
            <a:r>
              <a:rPr lang="pl-PL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201</a:t>
            </a:r>
            <a:r>
              <a:rPr lang="pl-PL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7</a:t>
            </a:r>
            <a:r>
              <a:rPr lang="pl-PL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godz.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17:00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(Brussels local time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endParaRPr lang="pl-PL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pl-PL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Ocena wniosków: X-XII’2017; wyniki: II’2018; </a:t>
            </a:r>
            <a:r>
              <a:rPr lang="pl-PL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umowa: V’2018</a:t>
            </a:r>
          </a:p>
          <a:p>
            <a:r>
              <a:rPr lang="pl-PL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Zakres konkursu:</a:t>
            </a:r>
          </a:p>
          <a:p>
            <a:pPr lvl="1"/>
            <a:r>
              <a:rPr lang="pl-PL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Stypendia </a:t>
            </a:r>
            <a:r>
              <a:rPr lang="pl-PL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wewnątrzeuropejskie</a:t>
            </a:r>
            <a:r>
              <a:rPr lang="pl-PL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(</a:t>
            </a:r>
            <a:r>
              <a:rPr lang="pl-PL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European</a:t>
            </a:r>
            <a:r>
              <a:rPr lang="pl-PL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  <a:p>
            <a:pPr lvl="2"/>
            <a:r>
              <a:rPr lang="pl-PL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Standard </a:t>
            </a:r>
            <a:r>
              <a:rPr lang="pl-PL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European</a:t>
            </a:r>
            <a:r>
              <a:rPr lang="pl-PL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Fellowships</a:t>
            </a:r>
            <a:r>
              <a:rPr lang="pl-PL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(SF)</a:t>
            </a:r>
          </a:p>
          <a:p>
            <a:pPr lvl="2"/>
            <a:r>
              <a:rPr lang="pl-PL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Career</a:t>
            </a:r>
            <a:r>
              <a:rPr lang="pl-PL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Restart Panel (</a:t>
            </a:r>
            <a:r>
              <a:rPr lang="pl-P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CAR</a:t>
            </a:r>
            <a:r>
              <a:rPr lang="pl-PL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  <a:p>
            <a:pPr lvl="2"/>
            <a:r>
              <a:rPr lang="pl-PL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Reintegration</a:t>
            </a:r>
            <a:r>
              <a:rPr lang="pl-PL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Panel (RI)</a:t>
            </a:r>
          </a:p>
          <a:p>
            <a:pPr lvl="2"/>
            <a:r>
              <a:rPr lang="pl-PL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Society</a:t>
            </a:r>
            <a:r>
              <a:rPr lang="pl-PL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and Enterprise Panel (SE): 10 mln euro</a:t>
            </a:r>
            <a:endParaRPr lang="pl-PL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/>
            <a:r>
              <a:rPr lang="pl-PL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Stypendia pozaeuropejskie (Global): 33 mln euro</a:t>
            </a:r>
            <a:endParaRPr lang="pl-PL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pl-P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Strona konkursu: </a:t>
            </a:r>
            <a:r>
              <a:rPr lang="pl-PL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http://goo.gl/Au2iYR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INDIVIDUAL </a:t>
            </a:r>
            <a:r>
              <a:rPr lang="pl-PL" dirty="0"/>
              <a:t>FELLOWSHIPS (IF</a:t>
            </a:r>
            <a:r>
              <a:rPr lang="pl-PL" dirty="0" smtClean="0"/>
              <a:t>) – konkurs 2017</a:t>
            </a:r>
            <a:endParaRPr lang="pl-PL" dirty="0"/>
          </a:p>
        </p:txBody>
      </p:sp>
      <p:sp>
        <p:nvSpPr>
          <p:cNvPr id="4" name="Nawias klamrowy zamykający 3"/>
          <p:cNvSpPr/>
          <p:nvPr/>
        </p:nvSpPr>
        <p:spPr>
          <a:xfrm>
            <a:off x="5724128" y="3933056"/>
            <a:ext cx="144016" cy="936104"/>
          </a:xfrm>
          <a:prstGeom prst="rightBrac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>
              <a:solidFill>
                <a:sysClr val="windowText" lastClr="000000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6012160" y="4216442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205 </a:t>
            </a:r>
            <a:r>
              <a:rPr lang="pl-PL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mln euro</a:t>
            </a:r>
            <a:endParaRPr lang="pl-PL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0056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l-PL" b="1" cap="all" dirty="0" smtClean="0"/>
              <a:t>MSCA </a:t>
            </a:r>
            <a:r>
              <a:rPr lang="pl-PL" b="1" cap="all" dirty="0" err="1" smtClean="0"/>
              <a:t>Work</a:t>
            </a:r>
            <a:r>
              <a:rPr lang="pl-PL" b="1" cap="all" dirty="0" smtClean="0"/>
              <a:t> </a:t>
            </a:r>
            <a:r>
              <a:rPr lang="pl-PL" b="1" cap="all" dirty="0" err="1" smtClean="0"/>
              <a:t>Programme</a:t>
            </a:r>
            <a:r>
              <a:rPr lang="pl-PL" b="1" cap="all" dirty="0" smtClean="0"/>
              <a:t> 2016-2017 </a:t>
            </a:r>
            <a:r>
              <a:rPr lang="pl-PL" dirty="0" smtClean="0"/>
              <a:t>+ załączniki</a:t>
            </a:r>
          </a:p>
          <a:p>
            <a:r>
              <a:rPr lang="pl-PL" b="1" cap="all" dirty="0" smtClean="0"/>
              <a:t>Guide for </a:t>
            </a:r>
            <a:r>
              <a:rPr lang="pl-PL" b="1" cap="all" dirty="0" err="1" smtClean="0"/>
              <a:t>Applicants</a:t>
            </a:r>
            <a:r>
              <a:rPr lang="pl-PL" b="1" cap="all" dirty="0" smtClean="0"/>
              <a:t> </a:t>
            </a:r>
            <a:r>
              <a:rPr lang="pl-PL" dirty="0" smtClean="0"/>
              <a:t>+ załączniki</a:t>
            </a:r>
          </a:p>
          <a:p>
            <a:pPr lvl="1"/>
            <a:r>
              <a:rPr lang="en-US" sz="1900" dirty="0"/>
              <a:t>ANNEX 1 – TIMETABLE AND SPECIFIC INFORMATION FOR THIS CALL </a:t>
            </a:r>
            <a:endParaRPr lang="pl-PL" sz="1900" dirty="0" smtClean="0"/>
          </a:p>
          <a:p>
            <a:pPr lvl="1"/>
            <a:r>
              <a:rPr lang="en-US" sz="1900" dirty="0" smtClean="0"/>
              <a:t>ANNEX </a:t>
            </a:r>
            <a:r>
              <a:rPr lang="en-US" sz="1900" dirty="0"/>
              <a:t>2 – EVALUATION CRITERIA AND PROCEDURE TO BE APPLIED FOR THIS CALL </a:t>
            </a:r>
            <a:endParaRPr lang="pl-PL" sz="1900" dirty="0" smtClean="0"/>
          </a:p>
          <a:p>
            <a:pPr lvl="1"/>
            <a:r>
              <a:rPr lang="en-US" sz="1900" dirty="0" smtClean="0"/>
              <a:t>ANNEX </a:t>
            </a:r>
            <a:r>
              <a:rPr lang="en-US" sz="1900" dirty="0"/>
              <a:t>3 – INSTRUCTIONS FOR COMPLETING PART A OF THE PROPOSAL </a:t>
            </a:r>
            <a:endParaRPr lang="pl-PL" sz="1900" dirty="0" smtClean="0"/>
          </a:p>
          <a:p>
            <a:pPr lvl="1"/>
            <a:r>
              <a:rPr lang="en-US" sz="1900" dirty="0" smtClean="0"/>
              <a:t>ANNEX </a:t>
            </a:r>
            <a:r>
              <a:rPr lang="en-US" sz="1900" dirty="0"/>
              <a:t>4 – INSTRUCTIONS FOR DRAFTING PART B OF THE PROPOSAL </a:t>
            </a:r>
            <a:endParaRPr lang="pl-PL" sz="1900" dirty="0" smtClean="0"/>
          </a:p>
          <a:p>
            <a:pPr lvl="1"/>
            <a:r>
              <a:rPr lang="en-US" sz="1900" dirty="0" smtClean="0"/>
              <a:t>ANNEX </a:t>
            </a:r>
            <a:r>
              <a:rPr lang="en-US" sz="1900" dirty="0"/>
              <a:t>5 – PART B TEMPLATE </a:t>
            </a:r>
            <a:endParaRPr lang="pl-PL" sz="1900" dirty="0" smtClean="0"/>
          </a:p>
          <a:p>
            <a:pPr lvl="1"/>
            <a:r>
              <a:rPr lang="en-US" sz="1900" dirty="0" smtClean="0"/>
              <a:t>ANNEX </a:t>
            </a:r>
            <a:r>
              <a:rPr lang="en-US" sz="1900" dirty="0"/>
              <a:t>6 – LIST OF DESCRIPTORS </a:t>
            </a:r>
            <a:endParaRPr lang="pl-PL" sz="1900" dirty="0" smtClean="0"/>
          </a:p>
          <a:p>
            <a:r>
              <a:rPr lang="pl-PL" dirty="0" smtClean="0"/>
              <a:t>Inne pomocne dokumenty:</a:t>
            </a:r>
          </a:p>
          <a:p>
            <a:pPr lvl="1"/>
            <a:r>
              <a:rPr lang="en-US" dirty="0" smtClean="0"/>
              <a:t>Model </a:t>
            </a:r>
            <a:r>
              <a:rPr lang="en-US" dirty="0"/>
              <a:t>Grant Agreement IF</a:t>
            </a:r>
            <a:endParaRPr lang="pl-PL" dirty="0"/>
          </a:p>
          <a:p>
            <a:pPr lvl="1"/>
            <a:r>
              <a:rPr lang="en-US" dirty="0" smtClean="0"/>
              <a:t>Annotated </a:t>
            </a:r>
            <a:r>
              <a:rPr lang="en-US" dirty="0"/>
              <a:t>Model Grant </a:t>
            </a:r>
            <a:r>
              <a:rPr lang="en-US" dirty="0" smtClean="0"/>
              <a:t>Agreement</a:t>
            </a:r>
            <a:endParaRPr lang="en-US" dirty="0"/>
          </a:p>
          <a:p>
            <a:pPr lvl="1"/>
            <a:r>
              <a:rPr lang="en-US" dirty="0" smtClean="0"/>
              <a:t>How </a:t>
            </a:r>
            <a:r>
              <a:rPr lang="en-US" dirty="0"/>
              <a:t>to complete your ethics </a:t>
            </a:r>
            <a:r>
              <a:rPr lang="en-US" dirty="0" smtClean="0"/>
              <a:t>Self-Assessment</a:t>
            </a:r>
            <a:endParaRPr lang="pl-PL" dirty="0" smtClean="0"/>
          </a:p>
          <a:p>
            <a:pPr lvl="1"/>
            <a:r>
              <a:rPr lang="pl-PL" dirty="0" smtClean="0"/>
              <a:t>FAQ</a:t>
            </a:r>
            <a:endParaRPr lang="pl-PL" dirty="0"/>
          </a:p>
          <a:p>
            <a:pPr lvl="1"/>
            <a:r>
              <a:rPr lang="pl-PL" dirty="0" smtClean="0"/>
              <a:t>Zalecenia Komisji w sprawie „Europejskiej Karty Naukowca” oraz „Kodeksu Postępowania przy rekrutacji pracowników naukowych”.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Dokumentacja konkursowa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6596944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pl-PL" dirty="0">
                <a:latin typeface="Arial"/>
                <a:cs typeface="Arial"/>
              </a:rPr>
              <a:t>Granty przyznawane są na podstawie łącznej oceny, na którą składają się trzy kryteria: </a:t>
            </a:r>
          </a:p>
          <a:p>
            <a:pPr lvl="1"/>
            <a:r>
              <a:rPr lang="pl-PL" dirty="0">
                <a:solidFill>
                  <a:srgbClr val="000000"/>
                </a:solidFill>
                <a:latin typeface="Arial"/>
                <a:cs typeface="Arial"/>
              </a:rPr>
              <a:t>Doskonałość (waga: 50</a:t>
            </a:r>
            <a:r>
              <a:rPr lang="pl-PL" dirty="0" smtClean="0">
                <a:solidFill>
                  <a:srgbClr val="000000"/>
                </a:solidFill>
                <a:latin typeface="Arial"/>
                <a:cs typeface="Arial"/>
              </a:rPr>
              <a:t>%)</a:t>
            </a:r>
            <a:endParaRPr lang="pl-PL" dirty="0">
              <a:solidFill>
                <a:srgbClr val="000000"/>
              </a:solidFill>
              <a:latin typeface="Arial"/>
              <a:cs typeface="Arial"/>
            </a:endParaRPr>
          </a:p>
          <a:p>
            <a:pPr lvl="1"/>
            <a:r>
              <a:rPr lang="pl-PL" dirty="0" smtClean="0">
                <a:solidFill>
                  <a:srgbClr val="000000"/>
                </a:solidFill>
                <a:latin typeface="Arial"/>
                <a:cs typeface="Arial"/>
              </a:rPr>
              <a:t>Wpływ/doniosłość </a:t>
            </a:r>
            <a:r>
              <a:rPr lang="pl-PL" dirty="0">
                <a:solidFill>
                  <a:srgbClr val="000000"/>
                </a:solidFill>
                <a:latin typeface="Arial"/>
                <a:cs typeface="Arial"/>
              </a:rPr>
              <a:t>(waga: </a:t>
            </a:r>
            <a:r>
              <a:rPr lang="pl-PL" dirty="0" smtClean="0">
                <a:solidFill>
                  <a:srgbClr val="000000"/>
                </a:solidFill>
                <a:latin typeface="Arial"/>
                <a:cs typeface="Arial"/>
              </a:rPr>
              <a:t>30%)</a:t>
            </a:r>
            <a:endParaRPr lang="pl-PL" dirty="0">
              <a:solidFill>
                <a:srgbClr val="000000"/>
              </a:solidFill>
              <a:latin typeface="Arial"/>
              <a:cs typeface="Arial"/>
            </a:endParaRPr>
          </a:p>
          <a:p>
            <a:pPr lvl="1"/>
            <a:r>
              <a:rPr lang="pl-PL" dirty="0">
                <a:solidFill>
                  <a:srgbClr val="000000"/>
                </a:solidFill>
                <a:latin typeface="Arial"/>
                <a:cs typeface="Arial"/>
              </a:rPr>
              <a:t>Realizacja (waga: </a:t>
            </a:r>
            <a:r>
              <a:rPr lang="pl-PL" dirty="0" smtClean="0">
                <a:solidFill>
                  <a:srgbClr val="000000"/>
                </a:solidFill>
                <a:latin typeface="Arial"/>
                <a:cs typeface="Arial"/>
              </a:rPr>
              <a:t>20%)</a:t>
            </a:r>
            <a:endParaRPr lang="pl-PL" dirty="0">
              <a:solidFill>
                <a:srgbClr val="000000"/>
              </a:solidFill>
              <a:latin typeface="Arial"/>
              <a:cs typeface="Arial"/>
            </a:endParaRPr>
          </a:p>
          <a:p>
            <a:endParaRPr lang="pl-PL" dirty="0">
              <a:solidFill>
                <a:srgbClr val="000000"/>
              </a:solidFill>
              <a:latin typeface="Calibri"/>
            </a:endParaRPr>
          </a:p>
          <a:p>
            <a:r>
              <a:rPr lang="pl-PL" dirty="0">
                <a:latin typeface="Arial"/>
                <a:cs typeface="Arial"/>
              </a:rPr>
              <a:t>Każde kryterium może zostać ocenione w skali od 0 do 5. </a:t>
            </a:r>
          </a:p>
          <a:p>
            <a:endParaRPr lang="pl-PL" dirty="0">
              <a:latin typeface="Calibri" charset="0"/>
            </a:endParaRPr>
          </a:p>
          <a:p>
            <a:r>
              <a:rPr lang="pl-PL" dirty="0">
                <a:solidFill>
                  <a:srgbClr val="000000"/>
                </a:solidFill>
                <a:latin typeface="Arial"/>
                <a:cs typeface="Arial"/>
              </a:rPr>
              <a:t>Aby kwalifikować się do finansowania, wniosek musi zdobyć min 70% punktów. </a:t>
            </a:r>
          </a:p>
          <a:p>
            <a:pPr marL="0" indent="0">
              <a:buNone/>
            </a:pPr>
            <a:endParaRPr lang="pl-PL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Ocena wniosku IF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9104219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Brak narzuconej tematyki.</a:t>
            </a:r>
          </a:p>
          <a:p>
            <a:endParaRPr lang="pl-PL" dirty="0" smtClean="0"/>
          </a:p>
          <a:p>
            <a:r>
              <a:rPr lang="pl-PL" dirty="0" smtClean="0"/>
              <a:t>Możliwość realizacji badań podstawowych.</a:t>
            </a:r>
          </a:p>
          <a:p>
            <a:endParaRPr lang="pl-PL" dirty="0" smtClean="0"/>
          </a:p>
          <a:p>
            <a:r>
              <a:rPr lang="pl-PL" dirty="0" smtClean="0"/>
              <a:t>Mniejsze wymagania dot. współpracy międzynarodowej.</a:t>
            </a:r>
          </a:p>
          <a:p>
            <a:endParaRPr lang="pl-PL" dirty="0" smtClean="0"/>
          </a:p>
          <a:p>
            <a:r>
              <a:rPr lang="pl-PL" dirty="0"/>
              <a:t>Atrakcyjne finansowanie. </a:t>
            </a:r>
            <a:endParaRPr lang="pl-PL" dirty="0" smtClean="0"/>
          </a:p>
          <a:p>
            <a:endParaRPr lang="pl-PL" dirty="0" smtClean="0"/>
          </a:p>
          <a:p>
            <a:r>
              <a:rPr lang="pl-PL" dirty="0" smtClean="0"/>
              <a:t>Możliwość udziału w stypendiach oferowanych w ramach trwających projektów i jednocześnie mniej skomplikowany proces składania wniosków.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Dlaczego warto?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7647102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Zrzut ekranu 2017-05-22 o 00.12.56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04" b="9504"/>
          <a:stretch>
            <a:fillRect/>
          </a:stretch>
        </p:blipFill>
        <p:spPr/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EURAXESS </a:t>
            </a:r>
            <a:r>
              <a:rPr lang="mr-IN" dirty="0" smtClean="0"/>
              <a:t>–</a:t>
            </a:r>
            <a:r>
              <a:rPr lang="pl-PL" dirty="0" smtClean="0"/>
              <a:t> „</a:t>
            </a:r>
            <a:r>
              <a:rPr lang="pl-PL" dirty="0" err="1" smtClean="0"/>
              <a:t>find</a:t>
            </a:r>
            <a:r>
              <a:rPr lang="pl-PL" dirty="0" smtClean="0"/>
              <a:t> </a:t>
            </a:r>
            <a:r>
              <a:rPr lang="pl-PL" dirty="0" err="1" smtClean="0"/>
              <a:t>jobs</a:t>
            </a:r>
            <a:r>
              <a:rPr lang="pl-PL" dirty="0" smtClean="0"/>
              <a:t>”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4577757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rcRect l="4985" r="4985"/>
          <a:stretch>
            <a:fillRect/>
          </a:stretch>
        </p:blipFill>
        <p:spPr/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Europejska Rada ds. Badań Naukowych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1703606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sz="1800" b="1" dirty="0">
                <a:solidFill>
                  <a:schemeClr val="bg1">
                    <a:lumMod val="50000"/>
                  </a:schemeClr>
                </a:solidFill>
              </a:rPr>
              <a:t>ERC </a:t>
            </a:r>
            <a:r>
              <a:rPr lang="pl-PL" sz="1800" b="1" dirty="0" err="1">
                <a:solidFill>
                  <a:schemeClr val="bg1">
                    <a:lumMod val="50000"/>
                  </a:schemeClr>
                </a:solidFill>
              </a:rPr>
              <a:t>Starting</a:t>
            </a:r>
            <a:r>
              <a:rPr lang="pl-PL" sz="1800" b="1" dirty="0">
                <a:solidFill>
                  <a:schemeClr val="bg1">
                    <a:lumMod val="50000"/>
                  </a:schemeClr>
                </a:solidFill>
              </a:rPr>
              <a:t> Grant </a:t>
            </a:r>
            <a:r>
              <a:rPr lang="pl-PL" sz="1800" dirty="0">
                <a:solidFill>
                  <a:schemeClr val="bg1">
                    <a:lumMod val="50000"/>
                  </a:schemeClr>
                </a:solidFill>
              </a:rPr>
              <a:t>– dla początkujących naukowców, 2-7 lat po doktoracie: do 1,5 mln </a:t>
            </a:r>
            <a:r>
              <a:rPr lang="pl-PL" sz="1800" dirty="0" smtClean="0">
                <a:solidFill>
                  <a:schemeClr val="bg1">
                    <a:lumMod val="50000"/>
                  </a:schemeClr>
                </a:solidFill>
              </a:rPr>
              <a:t>euro</a:t>
            </a:r>
            <a:r>
              <a:rPr lang="pl-PL" sz="1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l-PL" sz="1800" dirty="0" smtClean="0">
                <a:solidFill>
                  <a:schemeClr val="bg1">
                    <a:lumMod val="50000"/>
                  </a:schemeClr>
                </a:solidFill>
              </a:rPr>
              <a:t>(nabór w ramach WP2017 został zakończony).</a:t>
            </a:r>
          </a:p>
          <a:p>
            <a:r>
              <a:rPr lang="pl-PL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ERC </a:t>
            </a:r>
            <a:r>
              <a:rPr lang="pl-PL" sz="1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Consolidator</a:t>
            </a:r>
            <a:r>
              <a:rPr lang="pl-PL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Grant </a:t>
            </a:r>
            <a:r>
              <a:rPr lang="pl-PL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 dla naukowców u progu samodzielności badawczej, 7-12 lat po doktoracie: do 2 mln </a:t>
            </a:r>
            <a:r>
              <a:rPr lang="pl-PL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euro (nabór do </a:t>
            </a:r>
            <a:r>
              <a:rPr lang="pl-PL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9.02.2017 </a:t>
            </a:r>
            <a:r>
              <a:rPr lang="pl-PL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</a:t>
            </a:r>
            <a:r>
              <a:rPr lang="pl-PL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r>
              <a:rPr lang="pl-PL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endParaRPr lang="pl-PL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pl-PL" sz="1800" b="1" dirty="0"/>
              <a:t>ERC Advanced Grant </a:t>
            </a:r>
            <a:r>
              <a:rPr lang="pl-PL" sz="1800" dirty="0"/>
              <a:t>– dla naukowców doświadczonych, o uznanym dorobku naukowym: do 2,5 mln </a:t>
            </a:r>
            <a:r>
              <a:rPr lang="pl-PL" sz="1800" dirty="0" smtClean="0"/>
              <a:t>euro</a:t>
            </a:r>
            <a:r>
              <a:rPr lang="pl-PL" sz="1800" dirty="0"/>
              <a:t> </a:t>
            </a:r>
            <a:r>
              <a:rPr lang="pl-PL" sz="1800" dirty="0" smtClean="0"/>
              <a:t>(nabór: </a:t>
            </a:r>
            <a:r>
              <a:rPr lang="pl-PL" sz="1800" b="1" dirty="0" smtClean="0"/>
              <a:t>16.05-31.08.2017 r.</a:t>
            </a:r>
            <a:r>
              <a:rPr lang="pl-PL" sz="1800" dirty="0" smtClean="0"/>
              <a:t>).</a:t>
            </a:r>
          </a:p>
          <a:p>
            <a:r>
              <a:rPr lang="pl-PL" sz="1800" b="1" dirty="0" smtClean="0"/>
              <a:t>ERC Proof of </a:t>
            </a:r>
            <a:r>
              <a:rPr lang="pl-PL" sz="1800" b="1" dirty="0" err="1" smtClean="0"/>
              <a:t>Concept</a:t>
            </a:r>
            <a:r>
              <a:rPr lang="pl-PL" sz="1800" b="1" dirty="0" smtClean="0"/>
              <a:t> </a:t>
            </a:r>
            <a:r>
              <a:rPr lang="pl-PL" sz="1800" dirty="0" smtClean="0"/>
              <a:t>– (terminy w 2017 r.: </a:t>
            </a:r>
            <a:r>
              <a:rPr lang="pl-PL" sz="1800" b="1" dirty="0" smtClean="0"/>
              <a:t>19.01 / 25.04 / 5.09</a:t>
            </a:r>
            <a:r>
              <a:rPr lang="pl-PL" sz="1800" dirty="0" smtClean="0"/>
              <a:t>)</a:t>
            </a:r>
            <a:endParaRPr lang="pl-PL" sz="1800" dirty="0"/>
          </a:p>
          <a:p>
            <a:endParaRPr lang="pl-PL" sz="1800" dirty="0" smtClean="0"/>
          </a:p>
          <a:p>
            <a:r>
              <a:rPr lang="pl-PL" sz="1800" dirty="0" smtClean="0"/>
              <a:t>Wniosek </a:t>
            </a:r>
            <a:r>
              <a:rPr lang="pl-PL" sz="1800" dirty="0"/>
              <a:t>składa lider zespołu, w porozumieniu z instytucją </a:t>
            </a:r>
            <a:r>
              <a:rPr lang="pl-PL" sz="1800" dirty="0" smtClean="0"/>
              <a:t>goszczącą, która zobowiązuje </a:t>
            </a:r>
            <a:r>
              <a:rPr lang="pl-PL" sz="1800" dirty="0"/>
              <a:t>się do zapewnienia liderowi wraz zespołem niezależności badawczej i udzielenia wszelkiego wsparcia w czasie trwania </a:t>
            </a:r>
            <a:r>
              <a:rPr lang="pl-PL" sz="1800" dirty="0" smtClean="0"/>
              <a:t>projektu.</a:t>
            </a:r>
          </a:p>
          <a:p>
            <a:r>
              <a:rPr lang="pl-PL" sz="1800" dirty="0"/>
              <a:t>L</a:t>
            </a:r>
            <a:r>
              <a:rPr lang="pl-PL" sz="1800" dirty="0" smtClean="0"/>
              <a:t>ider</a:t>
            </a:r>
            <a:r>
              <a:rPr lang="pl-PL" sz="1800" dirty="0"/>
              <a:t>, jak i członkowie zespołu mogą pochodzić z dowolnego kraju </a:t>
            </a:r>
            <a:r>
              <a:rPr lang="pl-PL" sz="1800" dirty="0" smtClean="0"/>
              <a:t>świata ale instytucja goszcząca musi mieć lokalizację w kraju UE/AC.</a:t>
            </a:r>
          </a:p>
          <a:p>
            <a:r>
              <a:rPr lang="pl-PL" sz="1800" dirty="0" smtClean="0"/>
              <a:t>Realizacja projektu: do </a:t>
            </a:r>
            <a:r>
              <a:rPr lang="pl-PL" sz="1800" dirty="0"/>
              <a:t>5 </a:t>
            </a:r>
            <a:r>
              <a:rPr lang="pl-PL" sz="1800" dirty="0" smtClean="0"/>
              <a:t>lat. </a:t>
            </a:r>
          </a:p>
          <a:p>
            <a:r>
              <a:rPr lang="pl-PL" sz="1800" dirty="0" smtClean="0"/>
              <a:t>Finansowanie: wynagrodzenie </a:t>
            </a:r>
            <a:r>
              <a:rPr lang="pl-PL" sz="1800" dirty="0"/>
              <a:t>dla lidera i członków zespołu, </a:t>
            </a:r>
            <a:r>
              <a:rPr lang="pl-PL" sz="1800" dirty="0" smtClean="0"/>
              <a:t>badania, aparatura, odczynniki, podróże, publikacje, opłaty konferencyjne, zlecenia zewnętrzne, </a:t>
            </a:r>
            <a:r>
              <a:rPr lang="pl-PL" sz="1800" dirty="0"/>
              <a:t>itp. oraz koszty pośrednie instytucji goszczącej.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Granty Europejskiej Rady </a:t>
            </a:r>
            <a:r>
              <a:rPr lang="pl-PL" dirty="0"/>
              <a:t>ds. Badań </a:t>
            </a:r>
            <a:r>
              <a:rPr lang="pl-PL" dirty="0" smtClean="0"/>
              <a:t>Naukowych</a:t>
            </a:r>
            <a:endParaRPr lang="pl-PL" i="1" u="sng" strike="sngStrike" dirty="0"/>
          </a:p>
        </p:txBody>
      </p:sp>
    </p:spTree>
    <p:extLst>
      <p:ext uri="{BB962C8B-B14F-4D97-AF65-F5344CB8AC3E}">
        <p14:creationId xmlns:p14="http://schemas.microsoft.com/office/powerpoint/2010/main" val="403045377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idx="1"/>
          </p:nvPr>
        </p:nvSpPr>
        <p:spPr>
          <a:xfrm>
            <a:off x="755576" y="1340769"/>
            <a:ext cx="7772400" cy="936103"/>
          </a:xfrm>
        </p:spPr>
        <p:txBody>
          <a:bodyPr/>
          <a:lstStyle/>
          <a:p>
            <a:pPr algn="ctr"/>
            <a:r>
              <a:rPr lang="pl-PL" dirty="0" smtClean="0"/>
              <a:t>Granty na badania i innowacje</a:t>
            </a:r>
            <a:endParaRPr lang="pl-PL" dirty="0"/>
          </a:p>
        </p:txBody>
      </p:sp>
      <p:sp>
        <p:nvSpPr>
          <p:cNvPr id="5" name="Prostokąt zaokrąglony 4"/>
          <p:cNvSpPr/>
          <p:nvPr/>
        </p:nvSpPr>
        <p:spPr>
          <a:xfrm>
            <a:off x="3742185" y="3266753"/>
            <a:ext cx="2304256" cy="2520280"/>
          </a:xfrm>
          <a:prstGeom prst="roundRect">
            <a:avLst>
              <a:gd name="adj" fmla="val 10266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pl-PL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LEIT:</a:t>
            </a:r>
          </a:p>
          <a:p>
            <a:r>
              <a:rPr lang="pl-PL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ICT, KET, Space</a:t>
            </a:r>
            <a:endParaRPr lang="pl-PL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pl-PL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Innowacje w MŚP</a:t>
            </a:r>
          </a:p>
          <a:p>
            <a:r>
              <a:rPr lang="pl-PL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pl-PL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Finans</a:t>
            </a:r>
            <a:r>
              <a:rPr lang="pl-PL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ryzyka</a:t>
            </a:r>
          </a:p>
        </p:txBody>
      </p:sp>
      <p:sp>
        <p:nvSpPr>
          <p:cNvPr id="6" name="Prostokąt zaokrąglony 5"/>
          <p:cNvSpPr/>
          <p:nvPr/>
        </p:nvSpPr>
        <p:spPr>
          <a:xfrm>
            <a:off x="6190457" y="3266753"/>
            <a:ext cx="2304256" cy="2520280"/>
          </a:xfrm>
          <a:prstGeom prst="roundRect">
            <a:avLst>
              <a:gd name="adj" fmla="val 10266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pl-PL" sz="13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pl-PL" sz="1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Zdrowie</a:t>
            </a:r>
          </a:p>
          <a:p>
            <a:r>
              <a:rPr lang="pl-PL" sz="1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Żywność, rolnictwo, </a:t>
            </a:r>
            <a:r>
              <a:rPr lang="pl-PL" sz="1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biogospodarka</a:t>
            </a:r>
            <a:endParaRPr lang="pl-PL" sz="13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pl-PL" sz="1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Energia</a:t>
            </a:r>
          </a:p>
          <a:p>
            <a:r>
              <a:rPr lang="pl-PL" sz="1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Transport</a:t>
            </a:r>
          </a:p>
          <a:p>
            <a:r>
              <a:rPr lang="pl-PL" sz="1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Klimat, środowisko, surowce</a:t>
            </a:r>
          </a:p>
          <a:p>
            <a:r>
              <a:rPr lang="pl-PL" sz="1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pl-PL" sz="1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Integr</a:t>
            </a:r>
            <a:r>
              <a:rPr lang="pl-PL" sz="1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., innowacyjne społeczeństwa</a:t>
            </a:r>
          </a:p>
          <a:p>
            <a:r>
              <a:rPr lang="pl-PL" sz="1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Bezp. społeczeństwa</a:t>
            </a:r>
            <a:endParaRPr lang="pl-PL" sz="13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Prostokąt zaokrąglony 6"/>
          <p:cNvSpPr/>
          <p:nvPr/>
        </p:nvSpPr>
        <p:spPr>
          <a:xfrm>
            <a:off x="6190457" y="2906713"/>
            <a:ext cx="2304256" cy="576064"/>
          </a:xfrm>
          <a:prstGeom prst="roundRect">
            <a:avLst>
              <a:gd name="adj" fmla="val 10266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Wyzwania społeczne</a:t>
            </a:r>
            <a:endParaRPr lang="pl-PL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Prostokąt zaokrąglony 7"/>
          <p:cNvSpPr/>
          <p:nvPr/>
        </p:nvSpPr>
        <p:spPr>
          <a:xfrm>
            <a:off x="3742185" y="2906713"/>
            <a:ext cx="2304256" cy="576064"/>
          </a:xfrm>
          <a:prstGeom prst="roundRect">
            <a:avLst>
              <a:gd name="adj" fmla="val 10266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Wiodąca pozycja </a:t>
            </a:r>
            <a:br>
              <a:rPr lang="pl-PL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pl-PL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 przemyśle</a:t>
            </a:r>
            <a:endParaRPr lang="pl-PL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Prostokąt zaokrąglony 8"/>
          <p:cNvSpPr/>
          <p:nvPr/>
        </p:nvSpPr>
        <p:spPr>
          <a:xfrm>
            <a:off x="1293913" y="3281760"/>
            <a:ext cx="2304256" cy="2520280"/>
          </a:xfrm>
          <a:prstGeom prst="roundRect">
            <a:avLst>
              <a:gd name="adj" fmla="val 10266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pl-PL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pl-PL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FET</a:t>
            </a:r>
          </a:p>
          <a:p>
            <a:r>
              <a:rPr lang="pl-PL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Infrastruktury badawcze</a:t>
            </a:r>
          </a:p>
          <a:p>
            <a:endParaRPr lang="pl-PL" dirty="0"/>
          </a:p>
        </p:txBody>
      </p:sp>
      <p:sp>
        <p:nvSpPr>
          <p:cNvPr id="10" name="Prostokąt zaokrąglony 9"/>
          <p:cNvSpPr/>
          <p:nvPr/>
        </p:nvSpPr>
        <p:spPr>
          <a:xfrm>
            <a:off x="1293913" y="2921720"/>
            <a:ext cx="2304256" cy="576064"/>
          </a:xfrm>
          <a:prstGeom prst="roundRect">
            <a:avLst>
              <a:gd name="adj" fmla="val 10266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Doskonała baza naukowa</a:t>
            </a:r>
            <a:endParaRPr lang="pl-PL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12618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dirty="0" smtClean="0">
                <a:latin typeface="Arial" charset="0"/>
                <a:cs typeface="Arial" charset="0"/>
              </a:rPr>
              <a:t>Program HORYZONT 2020</a:t>
            </a:r>
          </a:p>
        </p:txBody>
      </p:sp>
      <p:sp>
        <p:nvSpPr>
          <p:cNvPr id="4" name="Prostokąt zaokrąglony 3"/>
          <p:cNvSpPr/>
          <p:nvPr/>
        </p:nvSpPr>
        <p:spPr>
          <a:xfrm>
            <a:off x="1043608" y="1988840"/>
            <a:ext cx="2304256" cy="2520280"/>
          </a:xfrm>
          <a:prstGeom prst="roundRect">
            <a:avLst>
              <a:gd name="adj" fmla="val 10266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pl-PL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Granty ERC</a:t>
            </a:r>
          </a:p>
          <a:p>
            <a:pPr algn="ctr"/>
            <a:endParaRPr lang="pl-PL" sz="1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FET</a:t>
            </a:r>
          </a:p>
          <a:p>
            <a:pPr algn="ctr"/>
            <a:endParaRPr lang="pl-PL" sz="105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Działania MSCA</a:t>
            </a:r>
          </a:p>
          <a:p>
            <a:pPr algn="ctr"/>
            <a:endParaRPr lang="pl-PL" sz="105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Infrastruktury badawcze</a:t>
            </a:r>
          </a:p>
          <a:p>
            <a:endParaRPr lang="pl-PL" dirty="0"/>
          </a:p>
        </p:txBody>
      </p:sp>
      <p:sp>
        <p:nvSpPr>
          <p:cNvPr id="7" name="Prostokąt zaokrąglony 6"/>
          <p:cNvSpPr/>
          <p:nvPr/>
        </p:nvSpPr>
        <p:spPr>
          <a:xfrm>
            <a:off x="3491880" y="1988840"/>
            <a:ext cx="2304256" cy="2520280"/>
          </a:xfrm>
          <a:prstGeom prst="roundRect">
            <a:avLst>
              <a:gd name="adj" fmla="val 10266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pl-PL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LEIT:</a:t>
            </a:r>
          </a:p>
          <a:p>
            <a:pPr algn="ctr"/>
            <a:r>
              <a:rPr lang="pl-PL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ICT, KET, Space</a:t>
            </a:r>
            <a:endParaRPr lang="pl-PL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l-PL" sz="105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Innowacje w MŚP</a:t>
            </a:r>
          </a:p>
          <a:p>
            <a:pPr algn="ctr"/>
            <a:endParaRPr lang="pl-PL" sz="105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Finans</a:t>
            </a:r>
            <a:r>
              <a:rPr lang="pl-PL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Ryzyka</a:t>
            </a:r>
          </a:p>
          <a:p>
            <a:pPr algn="ctr"/>
            <a:endParaRPr lang="pl-PL" sz="105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FT2I</a:t>
            </a:r>
          </a:p>
        </p:txBody>
      </p:sp>
      <p:sp>
        <p:nvSpPr>
          <p:cNvPr id="8" name="Prostokąt zaokrąglony 7"/>
          <p:cNvSpPr/>
          <p:nvPr/>
        </p:nvSpPr>
        <p:spPr>
          <a:xfrm>
            <a:off x="5940152" y="1988840"/>
            <a:ext cx="2304256" cy="2520280"/>
          </a:xfrm>
          <a:prstGeom prst="roundRect">
            <a:avLst>
              <a:gd name="adj" fmla="val 10266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pl-PL" sz="13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sz="1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Zdrowie</a:t>
            </a:r>
          </a:p>
          <a:p>
            <a:pPr algn="ctr"/>
            <a:r>
              <a:rPr lang="pl-PL" sz="1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Żywność, rolnictwo, </a:t>
            </a:r>
            <a:r>
              <a:rPr lang="pl-PL" sz="1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biogospodarka</a:t>
            </a:r>
            <a:endParaRPr lang="pl-PL" sz="13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sz="1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 Energia</a:t>
            </a:r>
          </a:p>
          <a:p>
            <a:pPr algn="ctr"/>
            <a:r>
              <a:rPr lang="pl-PL" sz="1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4. Transport</a:t>
            </a:r>
          </a:p>
          <a:p>
            <a:pPr algn="ctr"/>
            <a:r>
              <a:rPr lang="pl-PL" sz="1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5. Klimat, środowisko, surowce</a:t>
            </a:r>
          </a:p>
          <a:p>
            <a:pPr algn="ctr"/>
            <a:r>
              <a:rPr lang="pl-PL" sz="1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6. </a:t>
            </a:r>
            <a:r>
              <a:rPr lang="pl-PL" sz="1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Integr</a:t>
            </a:r>
            <a:r>
              <a:rPr lang="pl-PL" sz="1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., innowacyjne społeczeństwa</a:t>
            </a:r>
          </a:p>
          <a:p>
            <a:pPr algn="ctr"/>
            <a:r>
              <a:rPr lang="pl-PL" sz="1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7. Bezp. społeczeństwa</a:t>
            </a:r>
            <a:endParaRPr lang="pl-PL" sz="13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Prostokąt zaokrąglony 8"/>
          <p:cNvSpPr/>
          <p:nvPr/>
        </p:nvSpPr>
        <p:spPr>
          <a:xfrm>
            <a:off x="5940152" y="1628800"/>
            <a:ext cx="2304256" cy="576064"/>
          </a:xfrm>
          <a:prstGeom prst="roundRect">
            <a:avLst>
              <a:gd name="adj" fmla="val 10266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Wyzwania społeczne </a:t>
            </a:r>
            <a:r>
              <a:rPr lang="pl-PL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(29,7 mld)</a:t>
            </a:r>
            <a:endParaRPr lang="pl-PL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Prostokąt zaokrąglony 9"/>
          <p:cNvSpPr/>
          <p:nvPr/>
        </p:nvSpPr>
        <p:spPr>
          <a:xfrm>
            <a:off x="3491880" y="1628800"/>
            <a:ext cx="2304256" cy="576064"/>
          </a:xfrm>
          <a:prstGeom prst="roundRect">
            <a:avLst>
              <a:gd name="adj" fmla="val 10266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Wiodąca pozycja </a:t>
            </a:r>
            <a:br>
              <a:rPr lang="pl-PL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pl-PL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 przemyśle </a:t>
            </a:r>
            <a:r>
              <a:rPr lang="pl-PL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(17 mld)</a:t>
            </a:r>
            <a:endParaRPr lang="pl-PL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Prostokąt zaokrąglony 10"/>
          <p:cNvSpPr/>
          <p:nvPr/>
        </p:nvSpPr>
        <p:spPr>
          <a:xfrm>
            <a:off x="1043608" y="1628800"/>
            <a:ext cx="2304256" cy="576064"/>
          </a:xfrm>
          <a:prstGeom prst="roundRect">
            <a:avLst>
              <a:gd name="adj" fmla="val 10266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Doskonała baza naukowa </a:t>
            </a:r>
            <a:r>
              <a:rPr lang="pl-PL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(24,5 mld)</a:t>
            </a:r>
            <a:endParaRPr lang="pl-PL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Prostokąt zaokrąglony 11"/>
          <p:cNvSpPr/>
          <p:nvPr/>
        </p:nvSpPr>
        <p:spPr>
          <a:xfrm>
            <a:off x="1259632" y="4581128"/>
            <a:ext cx="3240360" cy="648072"/>
          </a:xfrm>
          <a:prstGeom prst="roundRect">
            <a:avLst>
              <a:gd name="adj" fmla="val 10266"/>
            </a:avLst>
          </a:prstGeom>
          <a:solidFill>
            <a:schemeClr val="accent5">
              <a:lumMod val="75000"/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Nauka dla społeczeństwa </a:t>
            </a:r>
            <a:br>
              <a:rPr lang="pl-PL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pl-PL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z udziałem społeczeństwa</a:t>
            </a:r>
            <a:endParaRPr lang="pl-PL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Prostokąt zaokrąglony 13"/>
          <p:cNvSpPr/>
          <p:nvPr/>
        </p:nvSpPr>
        <p:spPr>
          <a:xfrm>
            <a:off x="4644008" y="4581128"/>
            <a:ext cx="3240360" cy="648072"/>
          </a:xfrm>
          <a:prstGeom prst="roundRect">
            <a:avLst>
              <a:gd name="adj" fmla="val 10266"/>
            </a:avLst>
          </a:prstGeom>
          <a:solidFill>
            <a:schemeClr val="accent4">
              <a:lumMod val="75000"/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Upowszechnianie doskonałości, rozszerzanie uczestnictwa</a:t>
            </a:r>
            <a:endParaRPr lang="pl-PL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Prostokąt zaokrąglony 14"/>
          <p:cNvSpPr/>
          <p:nvPr/>
        </p:nvSpPr>
        <p:spPr>
          <a:xfrm>
            <a:off x="1043608" y="5301208"/>
            <a:ext cx="1656184" cy="648072"/>
          </a:xfrm>
          <a:prstGeom prst="roundRect">
            <a:avLst>
              <a:gd name="adj" fmla="val 10266"/>
            </a:avLst>
          </a:prstGeom>
          <a:solidFill>
            <a:schemeClr val="accent1">
              <a:lumMod val="60000"/>
              <a:lumOff val="40000"/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EIT</a:t>
            </a:r>
            <a:endParaRPr lang="pl-PL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Prostokąt zaokrąglony 15"/>
          <p:cNvSpPr/>
          <p:nvPr/>
        </p:nvSpPr>
        <p:spPr>
          <a:xfrm>
            <a:off x="6588224" y="5301208"/>
            <a:ext cx="1656184" cy="648072"/>
          </a:xfrm>
          <a:prstGeom prst="roundRect">
            <a:avLst>
              <a:gd name="adj" fmla="val 10266"/>
            </a:avLst>
          </a:prstGeom>
          <a:solidFill>
            <a:schemeClr val="accent6">
              <a:lumMod val="75000"/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JRC</a:t>
            </a:r>
            <a:endParaRPr lang="pl-PL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1043608" y="1196752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77 028,3 mln euro </a:t>
            </a:r>
            <a:r>
              <a:rPr lang="pl-PL" b="1" dirty="0" smtClean="0"/>
              <a:t>(2014-2020)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47670585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/>
              <a:t>Wspólne badania technologiczne;</a:t>
            </a:r>
          </a:p>
          <a:p>
            <a:pPr lvl="1"/>
            <a:r>
              <a:rPr lang="pl-PL" dirty="0"/>
              <a:t>Działania badawczo-innowacyjne (RIA)</a:t>
            </a:r>
          </a:p>
          <a:p>
            <a:endParaRPr lang="pl-PL" dirty="0"/>
          </a:p>
          <a:p>
            <a:r>
              <a:rPr lang="pl-PL" b="1" dirty="0" smtClean="0"/>
              <a:t>Wspólne prace wdrożeniowe (demonstracja produktu);</a:t>
            </a:r>
          </a:p>
          <a:p>
            <a:pPr lvl="1"/>
            <a:r>
              <a:rPr lang="pl-PL" dirty="0" smtClean="0"/>
              <a:t>Działania </a:t>
            </a:r>
            <a:r>
              <a:rPr lang="pl-PL" dirty="0"/>
              <a:t>innowacyjne (IA)</a:t>
            </a:r>
          </a:p>
          <a:p>
            <a:endParaRPr lang="pl-PL" dirty="0"/>
          </a:p>
          <a:p>
            <a:r>
              <a:rPr lang="pl-PL" b="1" dirty="0" smtClean="0"/>
              <a:t>Tworzenie powiązań naukowych i opracowywanie wspólnych polityk badawczych.</a:t>
            </a:r>
          </a:p>
          <a:p>
            <a:pPr lvl="1"/>
            <a:r>
              <a:rPr lang="pl-PL" dirty="0" smtClean="0"/>
              <a:t>Działania wspierające i koordynujące (CSA)</a:t>
            </a:r>
          </a:p>
          <a:p>
            <a:pPr marL="0" indent="0">
              <a:buNone/>
            </a:pPr>
            <a:endParaRPr lang="pl-PL" dirty="0" smtClean="0"/>
          </a:p>
          <a:p>
            <a:pPr marL="0" indent="0" algn="ctr">
              <a:buNone/>
            </a:pPr>
            <a:r>
              <a:rPr lang="pl-PL" dirty="0" smtClean="0">
                <a:solidFill>
                  <a:srgbClr val="FF0000"/>
                </a:solidFill>
              </a:rPr>
              <a:t>Ale wyłącznie w ściśle określonych tematach konkursowych!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Co można sfinansować?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9136689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Główne obszary tematyczne konkursów</a:t>
            </a:r>
            <a:endParaRPr lang="pl-PL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/>
          </p:nvPr>
        </p:nvGraphicFramePr>
        <p:xfrm>
          <a:off x="457200" y="1397000"/>
          <a:ext cx="8229600" cy="4851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Filar II: Wiodąca pozycja w przemyśle </a:t>
                      </a:r>
                      <a:endParaRPr lang="pl-PL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Filar III: Wyzwania społeczne</a:t>
                      </a:r>
                      <a:endParaRPr lang="pl-PL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Technologie informacyjne </a:t>
                      </a:r>
                      <a:br>
                        <a:rPr lang="pl-PL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komunikacyjne (ICT):</a:t>
                      </a:r>
                      <a:br>
                        <a:rPr lang="pl-PL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pl-PL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Komponenty i systemy nowej generacji</a:t>
                      </a:r>
                      <a:br>
                        <a:rPr lang="pl-PL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Zaawansowane systemy obliczeniowe</a:t>
                      </a:r>
                      <a:br>
                        <a:rPr lang="pl-PL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Internet przyszłości</a:t>
                      </a:r>
                      <a:br>
                        <a:rPr lang="pl-PL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Zarządzanie informacją i treścią</a:t>
                      </a:r>
                      <a:br>
                        <a:rPr lang="pl-PL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Robotyka</a:t>
                      </a:r>
                      <a:br>
                        <a:rPr lang="pl-PL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Technologie mikro i </a:t>
                      </a:r>
                      <a:r>
                        <a:rPr lang="pl-PL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nano</a:t>
                      </a:r>
                      <a:r>
                        <a:rPr lang="pl-PL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technologiczne, fotonika</a:t>
                      </a:r>
                      <a:endParaRPr lang="pl-PL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Kluczowe technologie prorozwojowe (KET):</a:t>
                      </a:r>
                      <a:br>
                        <a:rPr lang="pl-PL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Nanotechnologia</a:t>
                      </a:r>
                      <a:br>
                        <a:rPr lang="pl-PL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pl-PL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Zaawansowane materiały</a:t>
                      </a:r>
                      <a:br>
                        <a:rPr lang="pl-PL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Micro- i </a:t>
                      </a:r>
                      <a:r>
                        <a:rPr lang="pl-PL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nano</a:t>
                      </a:r>
                      <a:r>
                        <a:rPr lang="pl-PL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-elektronika</a:t>
                      </a:r>
                      <a:br>
                        <a:rPr lang="pl-PL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Fotonika</a:t>
                      </a:r>
                      <a:br>
                        <a:rPr lang="pl-PL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Biotechnologia</a:t>
                      </a:r>
                      <a:br>
                        <a:rPr lang="pl-PL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Zaawansowana produkcja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6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Przestrzeń kosmiczna (Space)</a:t>
                      </a:r>
                      <a:endParaRPr lang="pl-PL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Zdrowie, zmiany demograficzne </a:t>
                      </a:r>
                      <a:br>
                        <a:rPr lang="pl-PL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dobrostan.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Bezpieczeństwo żywnościowe, zrównoważone rolnictwo i leśnictwo, badania mórz i wód śródlądowych oraz </a:t>
                      </a:r>
                      <a:r>
                        <a:rPr lang="pl-PL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biogospodarka</a:t>
                      </a:r>
                      <a:r>
                        <a:rPr lang="pl-PL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Bezpieczna, czysta i efektywna energia.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Inteligentny, zielony i zintegrowany transport.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Działania w dziedzinie klimatu, środowisko, efektywna gospodarka zasobami i surowce.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Europa w zmieniającym się świecie – integracyjne, innowacyjne i refleksyjne społeczeństwa.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Bezpieczne społeczeństwa – ochrona wolności i bezpieczeństwa Europy i jej obywateli.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914513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 smtClean="0"/>
              <a:t>Celem projektów jest uzyskanie nowej wiedzy lub zbadanie wykonalności nowych produktów, usług, technologii, procesów lub rozwiązań w ściśle określonym zakresie tematycznym*.</a:t>
            </a:r>
          </a:p>
          <a:p>
            <a:endParaRPr lang="pl-PL" dirty="0" smtClean="0"/>
          </a:p>
          <a:p>
            <a:r>
              <a:rPr lang="pl-PL" b="1" u="sng" dirty="0" smtClean="0"/>
              <a:t>TRL 2-6*.</a:t>
            </a:r>
            <a:r>
              <a:rPr lang="pl-PL" dirty="0" smtClean="0"/>
              <a:t> Projekt typu RIA może obejmować:</a:t>
            </a:r>
          </a:p>
          <a:p>
            <a:pPr lvl="1"/>
            <a:r>
              <a:rPr lang="pl-PL" dirty="0" smtClean="0"/>
              <a:t>badania podstawowe i stosowane,</a:t>
            </a:r>
          </a:p>
          <a:p>
            <a:pPr lvl="1"/>
            <a:r>
              <a:rPr lang="pl-PL" dirty="0" smtClean="0"/>
              <a:t>rozwój technologii,</a:t>
            </a:r>
          </a:p>
          <a:p>
            <a:pPr lvl="1"/>
            <a:r>
              <a:rPr lang="pl-PL" dirty="0" smtClean="0"/>
              <a:t>testowanie i sprawdzanie poprawności działania prototypu </a:t>
            </a:r>
            <a:br>
              <a:rPr lang="pl-PL" dirty="0" smtClean="0"/>
            </a:br>
            <a:r>
              <a:rPr lang="pl-PL" dirty="0" smtClean="0"/>
              <a:t>w małej skali (w laboratorium lub symulowanym środowisku).</a:t>
            </a:r>
          </a:p>
          <a:p>
            <a:endParaRPr lang="pl-PL" dirty="0" smtClean="0"/>
          </a:p>
          <a:p>
            <a:r>
              <a:rPr lang="pl-PL" dirty="0" smtClean="0"/>
              <a:t>Konsorcjum: min. 3 niezależne podmioty z 3 różnych krajów MS/AC*</a:t>
            </a:r>
          </a:p>
          <a:p>
            <a:r>
              <a:rPr lang="pl-PL" dirty="0" smtClean="0"/>
              <a:t>Finansowanie: 100% kosztów kwalifikowalnych *</a:t>
            </a:r>
          </a:p>
          <a:p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*szczegóły w Programie Pracy.</a:t>
            </a:r>
            <a:endParaRPr lang="pl-PL" dirty="0"/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Działania badawczo-innowacyjne (RIA)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8932141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Celem projektów jest </a:t>
            </a:r>
            <a:r>
              <a:rPr lang="pl-PL" dirty="0" smtClean="0"/>
              <a:t>opracowanie planów i systemów bądź projektów, nowych bądź udoskonalonych produktów, usług lub </a:t>
            </a:r>
            <a:r>
              <a:rPr lang="pl-PL" dirty="0"/>
              <a:t>procesów w ściśle określonym zakresie tematycznym*.</a:t>
            </a:r>
            <a:endParaRPr lang="pl-PL" dirty="0" smtClean="0"/>
          </a:p>
          <a:p>
            <a:r>
              <a:rPr lang="pl-PL" b="1" dirty="0" smtClean="0"/>
              <a:t>TRL 6-8*.</a:t>
            </a:r>
            <a:r>
              <a:rPr lang="pl-PL" dirty="0" smtClean="0"/>
              <a:t> </a:t>
            </a:r>
            <a:r>
              <a:rPr lang="pl-PL" dirty="0"/>
              <a:t>Projekt typu </a:t>
            </a:r>
            <a:r>
              <a:rPr lang="pl-PL" dirty="0" smtClean="0"/>
              <a:t>IA </a:t>
            </a:r>
            <a:r>
              <a:rPr lang="pl-PL" dirty="0"/>
              <a:t>może obejmować:</a:t>
            </a:r>
          </a:p>
          <a:p>
            <a:pPr lvl="1"/>
            <a:r>
              <a:rPr lang="pl-PL" dirty="0"/>
              <a:t>p</a:t>
            </a:r>
            <a:r>
              <a:rPr lang="pl-PL" dirty="0" smtClean="0"/>
              <a:t>rzygotowanie prototypu,</a:t>
            </a:r>
          </a:p>
          <a:p>
            <a:pPr lvl="1"/>
            <a:r>
              <a:rPr lang="pl-PL" dirty="0"/>
              <a:t>t</a:t>
            </a:r>
            <a:r>
              <a:rPr lang="pl-PL" dirty="0" smtClean="0"/>
              <a:t>estowanie,</a:t>
            </a:r>
          </a:p>
          <a:p>
            <a:pPr lvl="1"/>
            <a:r>
              <a:rPr lang="pl-PL" dirty="0"/>
              <a:t>d</a:t>
            </a:r>
            <a:r>
              <a:rPr lang="pl-PL" dirty="0" smtClean="0"/>
              <a:t>emonstrację,</a:t>
            </a:r>
          </a:p>
          <a:p>
            <a:pPr lvl="1"/>
            <a:r>
              <a:rPr lang="pl-PL" dirty="0" smtClean="0"/>
              <a:t>działania pilotażowe,</a:t>
            </a:r>
          </a:p>
          <a:p>
            <a:pPr lvl="1"/>
            <a:r>
              <a:rPr lang="pl-PL" dirty="0" smtClean="0"/>
              <a:t>walidację produktów na dużą skalę,</a:t>
            </a:r>
          </a:p>
          <a:p>
            <a:pPr lvl="1"/>
            <a:r>
              <a:rPr lang="pl-PL" dirty="0" smtClean="0"/>
              <a:t>powielanie rynkowe.</a:t>
            </a:r>
          </a:p>
          <a:p>
            <a:r>
              <a:rPr lang="pl-PL" dirty="0"/>
              <a:t>Konsorcjum: min. 3 niezależne podmioty z 3 różnych krajów </a:t>
            </a:r>
            <a:r>
              <a:rPr lang="pl-PL" dirty="0" smtClean="0"/>
              <a:t>MS/AC*</a:t>
            </a:r>
            <a:endParaRPr lang="pl-PL" dirty="0"/>
          </a:p>
          <a:p>
            <a:r>
              <a:rPr lang="pl-PL" dirty="0" smtClean="0"/>
              <a:t>Finansowanie: instytucje non-profit: 100% KK; pozostałe: 70% KK*</a:t>
            </a:r>
          </a:p>
          <a:p>
            <a:pPr marL="0" indent="0">
              <a:buNone/>
            </a:pPr>
            <a:r>
              <a:rPr lang="pl-PL" dirty="0"/>
              <a:t>*szczegóły w Programie Pracy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Działania innowacyjne (IA)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8970832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Gotowość technologiczna rozwiązania</a:t>
            </a:r>
            <a:endParaRPr lang="pl-PL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264532"/>
              </p:ext>
            </p:extLst>
          </p:nvPr>
        </p:nvGraphicFramePr>
        <p:xfrm>
          <a:off x="1259632" y="1608589"/>
          <a:ext cx="7431748" cy="455084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17701"/>
                <a:gridCol w="5518544"/>
                <a:gridCol w="1595503"/>
              </a:tblGrid>
              <a:tr h="7193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Arial CE" panose="020B0604020202020204" pitchFamily="34" charset="0"/>
                          <a:cs typeface="Arial CE" panose="020B0604020202020204" pitchFamily="34" charset="0"/>
                        </a:rPr>
                        <a:t>9</a:t>
                      </a:r>
                      <a:endParaRPr lang="pl-PL" sz="1800" dirty="0">
                        <a:effectLst/>
                        <a:latin typeface="Arial CE" panose="020B0604020202020204" pitchFamily="34" charset="0"/>
                        <a:ea typeface="Calibri" panose="020F0502020204030204" pitchFamily="34" charset="0"/>
                        <a:cs typeface="Arial CE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Arial CE" panose="020B0604020202020204" pitchFamily="34" charset="0"/>
                          <a:cs typeface="Arial CE" panose="020B0604020202020204" pitchFamily="34" charset="0"/>
                        </a:rPr>
                        <a:t>Uruchomiono produkcję na skalę przemysłową</a:t>
                      </a:r>
                      <a:endParaRPr lang="pl-PL" sz="1800" dirty="0">
                        <a:effectLst/>
                        <a:latin typeface="Arial CE" panose="020B0604020202020204" pitchFamily="34" charset="0"/>
                        <a:ea typeface="Calibri" panose="020F0502020204030204" pitchFamily="34" charset="0"/>
                        <a:cs typeface="Arial CE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Arial CE" panose="020B0604020202020204" pitchFamily="34" charset="0"/>
                          <a:cs typeface="Arial CE" panose="020B0604020202020204" pitchFamily="34" charset="0"/>
                        </a:rPr>
                        <a:t>Demonstracja </a:t>
                      </a:r>
                      <a:r>
                        <a:rPr lang="pl-PL" sz="1800" dirty="0" smtClean="0">
                          <a:effectLst/>
                          <a:latin typeface="Arial CE" panose="020B0604020202020204" pitchFamily="34" charset="0"/>
                          <a:cs typeface="Arial CE" panose="020B0604020202020204" pitchFamily="34" charset="0"/>
                        </a:rPr>
                        <a:t/>
                      </a:r>
                      <a:br>
                        <a:rPr lang="pl-PL" sz="1800" dirty="0" smtClean="0">
                          <a:effectLst/>
                          <a:latin typeface="Arial CE" panose="020B0604020202020204" pitchFamily="34" charset="0"/>
                          <a:cs typeface="Arial CE" panose="020B0604020202020204" pitchFamily="34" charset="0"/>
                        </a:rPr>
                      </a:br>
                      <a:r>
                        <a:rPr lang="pl-PL" sz="1800" dirty="0" smtClean="0">
                          <a:effectLst/>
                          <a:latin typeface="Arial CE" panose="020B0604020202020204" pitchFamily="34" charset="0"/>
                          <a:cs typeface="Arial CE" panose="020B0604020202020204" pitchFamily="34" charset="0"/>
                        </a:rPr>
                        <a:t>w </a:t>
                      </a:r>
                      <a:r>
                        <a:rPr lang="pl-PL" sz="1800" dirty="0">
                          <a:effectLst/>
                          <a:latin typeface="Arial CE" panose="020B0604020202020204" pitchFamily="34" charset="0"/>
                          <a:cs typeface="Arial CE" panose="020B0604020202020204" pitchFamily="34" charset="0"/>
                        </a:rPr>
                        <a:t>warunkach komercyjnych</a:t>
                      </a:r>
                      <a:endParaRPr lang="pl-PL" sz="1800" dirty="0">
                        <a:effectLst/>
                        <a:latin typeface="Arial CE" panose="020B0604020202020204" pitchFamily="34" charset="0"/>
                        <a:ea typeface="Calibri" panose="020F0502020204030204" pitchFamily="34" charset="0"/>
                        <a:cs typeface="Arial CE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6576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Arial CE" panose="020B0604020202020204" pitchFamily="34" charset="0"/>
                          <a:cs typeface="Arial CE" panose="020B0604020202020204" pitchFamily="34" charset="0"/>
                        </a:rPr>
                        <a:t>8</a:t>
                      </a:r>
                      <a:endParaRPr lang="pl-PL" sz="1800">
                        <a:effectLst/>
                        <a:latin typeface="Arial CE" panose="020B0604020202020204" pitchFamily="34" charset="0"/>
                        <a:ea typeface="Calibri" panose="020F0502020204030204" pitchFamily="34" charset="0"/>
                        <a:cs typeface="Arial CE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Arial CE" panose="020B0604020202020204" pitchFamily="34" charset="0"/>
                          <a:cs typeface="Arial CE" panose="020B0604020202020204" pitchFamily="34" charset="0"/>
                        </a:rPr>
                        <a:t>Zakończono badania i demonstrację ostatecznej formy technologii</a:t>
                      </a:r>
                      <a:endParaRPr lang="pl-PL" sz="1800" dirty="0">
                        <a:effectLst/>
                        <a:latin typeface="Arial CE" panose="020B0604020202020204" pitchFamily="34" charset="0"/>
                        <a:ea typeface="Calibri" panose="020F0502020204030204" pitchFamily="34" charset="0"/>
                        <a:cs typeface="Arial CE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Arial CE" panose="020B0604020202020204" pitchFamily="34" charset="0"/>
                          <a:cs typeface="Arial CE" panose="020B0604020202020204" pitchFamily="34" charset="0"/>
                        </a:rPr>
                        <a:t>Demonstracja produktu</a:t>
                      </a:r>
                      <a:endParaRPr lang="pl-PL" sz="1800" dirty="0">
                        <a:effectLst/>
                        <a:latin typeface="Arial CE" panose="020B0604020202020204" pitchFamily="34" charset="0"/>
                        <a:ea typeface="Calibri" panose="020F0502020204030204" pitchFamily="34" charset="0"/>
                        <a:cs typeface="Arial CE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288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Arial CE" panose="020B0604020202020204" pitchFamily="34" charset="0"/>
                          <a:cs typeface="Arial CE" panose="020B0604020202020204" pitchFamily="34" charset="0"/>
                        </a:rPr>
                        <a:t>7</a:t>
                      </a:r>
                      <a:endParaRPr lang="pl-PL" sz="1800">
                        <a:effectLst/>
                        <a:latin typeface="Arial CE" panose="020B0604020202020204" pitchFamily="34" charset="0"/>
                        <a:ea typeface="Calibri" panose="020F0502020204030204" pitchFamily="34" charset="0"/>
                        <a:cs typeface="Arial CE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Arial CE" panose="020B0604020202020204" pitchFamily="34" charset="0"/>
                          <a:cs typeface="Arial CE" panose="020B0604020202020204" pitchFamily="34" charset="0"/>
                        </a:rPr>
                        <a:t>Dokonano demonstracji w warunkach operacyjnych</a:t>
                      </a:r>
                      <a:endParaRPr lang="pl-PL" sz="1800" dirty="0">
                        <a:effectLst/>
                        <a:latin typeface="Arial CE" panose="020B0604020202020204" pitchFamily="34" charset="0"/>
                        <a:ea typeface="Calibri" panose="020F0502020204030204" pitchFamily="34" charset="0"/>
                        <a:cs typeface="Arial CE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6576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0" dirty="0">
                          <a:solidFill>
                            <a:schemeClr val="tx1"/>
                          </a:solidFill>
                          <a:effectLst/>
                          <a:latin typeface="Arial CE" panose="020B0604020202020204" pitchFamily="34" charset="0"/>
                          <a:cs typeface="Arial CE" panose="020B0604020202020204" pitchFamily="34" charset="0"/>
                        </a:rPr>
                        <a:t>6</a:t>
                      </a:r>
                      <a:endParaRPr lang="pl-PL" sz="1800" b="0" dirty="0">
                        <a:solidFill>
                          <a:schemeClr val="tx1"/>
                        </a:solidFill>
                        <a:effectLst/>
                        <a:latin typeface="Arial CE" panose="020B0604020202020204" pitchFamily="34" charset="0"/>
                        <a:ea typeface="Calibri" panose="020F0502020204030204" pitchFamily="34" charset="0"/>
                        <a:cs typeface="Arial CE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800" b="0" dirty="0">
                          <a:solidFill>
                            <a:schemeClr val="tx1"/>
                          </a:solidFill>
                          <a:effectLst/>
                          <a:latin typeface="Arial CE" panose="020B0604020202020204" pitchFamily="34" charset="0"/>
                          <a:cs typeface="Arial CE" panose="020B0604020202020204" pitchFamily="34" charset="0"/>
                        </a:rPr>
                        <a:t>Dokonano demonstracji w warunkach zbliżonych do </a:t>
                      </a:r>
                      <a:r>
                        <a:rPr lang="pl-PL" sz="1800" b="0" dirty="0" smtClean="0">
                          <a:solidFill>
                            <a:schemeClr val="tx1"/>
                          </a:solidFill>
                          <a:effectLst/>
                          <a:latin typeface="Arial CE" panose="020B0604020202020204" pitchFamily="34" charset="0"/>
                          <a:cs typeface="Arial CE" panose="020B0604020202020204" pitchFamily="34" charset="0"/>
                        </a:rPr>
                        <a:t>rzeczywistych (PROTOTYP)</a:t>
                      </a:r>
                      <a:endParaRPr lang="pl-PL" sz="1800" b="0" dirty="0">
                        <a:solidFill>
                          <a:schemeClr val="tx1"/>
                        </a:solidFill>
                        <a:effectLst/>
                        <a:latin typeface="Arial CE" panose="020B0604020202020204" pitchFamily="34" charset="0"/>
                        <a:ea typeface="Calibri" panose="020F0502020204030204" pitchFamily="34" charset="0"/>
                        <a:cs typeface="Arial CE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4421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Arial CE" panose="020B0604020202020204" pitchFamily="34" charset="0"/>
                          <a:cs typeface="Arial CE" panose="020B0604020202020204" pitchFamily="34" charset="0"/>
                        </a:rPr>
                        <a:t>5</a:t>
                      </a:r>
                      <a:endParaRPr lang="pl-PL" sz="1800">
                        <a:effectLst/>
                        <a:latin typeface="Arial CE" panose="020B0604020202020204" pitchFamily="34" charset="0"/>
                        <a:ea typeface="Calibri" panose="020F0502020204030204" pitchFamily="34" charset="0"/>
                        <a:cs typeface="Arial CE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Arial CE" panose="020B0604020202020204" pitchFamily="34" charset="0"/>
                          <a:cs typeface="Arial CE" panose="020B0604020202020204" pitchFamily="34" charset="0"/>
                        </a:rPr>
                        <a:t>Zweryfikowano w środowisku zbliżonym do rzeczywistego</a:t>
                      </a:r>
                      <a:endParaRPr lang="pl-PL" sz="1800" dirty="0">
                        <a:effectLst/>
                        <a:latin typeface="Arial CE" panose="020B0604020202020204" pitchFamily="34" charset="0"/>
                        <a:ea typeface="Calibri" panose="020F0502020204030204" pitchFamily="34" charset="0"/>
                        <a:cs typeface="Arial CE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288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Arial CE" panose="020B0604020202020204" pitchFamily="34" charset="0"/>
                          <a:cs typeface="Arial CE" panose="020B0604020202020204" pitchFamily="34" charset="0"/>
                        </a:rPr>
                        <a:t>4</a:t>
                      </a:r>
                      <a:endParaRPr lang="pl-PL" sz="1800">
                        <a:effectLst/>
                        <a:latin typeface="Arial CE" panose="020B0604020202020204" pitchFamily="34" charset="0"/>
                        <a:ea typeface="Calibri" panose="020F0502020204030204" pitchFamily="34" charset="0"/>
                        <a:cs typeface="Arial CE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Arial CE" panose="020B0604020202020204" pitchFamily="34" charset="0"/>
                          <a:cs typeface="Arial CE" panose="020B0604020202020204" pitchFamily="34" charset="0"/>
                        </a:rPr>
                        <a:t>Zweryfikowano w warunkach laboratoryjnych</a:t>
                      </a:r>
                      <a:endParaRPr lang="pl-PL" sz="1800" dirty="0">
                        <a:effectLst/>
                        <a:latin typeface="Arial CE" panose="020B0604020202020204" pitchFamily="34" charset="0"/>
                        <a:ea typeface="Calibri" panose="020F0502020204030204" pitchFamily="34" charset="0"/>
                        <a:cs typeface="Arial CE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Arial CE" panose="020B0604020202020204" pitchFamily="34" charset="0"/>
                          <a:cs typeface="Arial CE" panose="020B0604020202020204" pitchFamily="34" charset="0"/>
                        </a:rPr>
                        <a:t>Badania </a:t>
                      </a:r>
                      <a:r>
                        <a:rPr lang="pl-PL" sz="1700" dirty="0">
                          <a:effectLst/>
                          <a:latin typeface="Arial CE" panose="020B0604020202020204" pitchFamily="34" charset="0"/>
                          <a:cs typeface="Arial CE" panose="020B0604020202020204" pitchFamily="34" charset="0"/>
                        </a:rPr>
                        <a:t>technologiczne</a:t>
                      </a:r>
                      <a:endParaRPr lang="pl-PL" sz="1700" dirty="0">
                        <a:effectLst/>
                        <a:latin typeface="Arial CE" panose="020B0604020202020204" pitchFamily="34" charset="0"/>
                        <a:ea typeface="Calibri" panose="020F0502020204030204" pitchFamily="34" charset="0"/>
                        <a:cs typeface="Arial CE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288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Arial CE" panose="020B0604020202020204" pitchFamily="34" charset="0"/>
                          <a:cs typeface="Arial CE" panose="020B0604020202020204" pitchFamily="34" charset="0"/>
                        </a:rPr>
                        <a:t>3</a:t>
                      </a:r>
                      <a:endParaRPr lang="pl-PL" sz="1800">
                        <a:effectLst/>
                        <a:latin typeface="Arial CE" panose="020B0604020202020204" pitchFamily="34" charset="0"/>
                        <a:ea typeface="Calibri" panose="020F0502020204030204" pitchFamily="34" charset="0"/>
                        <a:cs typeface="Arial CE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Arial CE" panose="020B0604020202020204" pitchFamily="34" charset="0"/>
                          <a:cs typeface="Arial CE" panose="020B0604020202020204" pitchFamily="34" charset="0"/>
                        </a:rPr>
                        <a:t>Potwierdzono analitycznie i eksperymentalnie</a:t>
                      </a:r>
                      <a:endParaRPr lang="pl-PL" sz="1800" dirty="0">
                        <a:effectLst/>
                        <a:latin typeface="Arial CE" panose="020B0604020202020204" pitchFamily="34" charset="0"/>
                        <a:ea typeface="Calibri" panose="020F0502020204030204" pitchFamily="34" charset="0"/>
                        <a:cs typeface="Arial CE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288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Arial CE" panose="020B0604020202020204" pitchFamily="34" charset="0"/>
                          <a:cs typeface="Arial CE" panose="020B0604020202020204" pitchFamily="34" charset="0"/>
                        </a:rPr>
                        <a:t>2</a:t>
                      </a:r>
                      <a:endParaRPr lang="pl-PL" sz="1800">
                        <a:effectLst/>
                        <a:latin typeface="Arial CE" panose="020B0604020202020204" pitchFamily="34" charset="0"/>
                        <a:ea typeface="Calibri" panose="020F0502020204030204" pitchFamily="34" charset="0"/>
                        <a:cs typeface="Arial CE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Arial CE" panose="020B0604020202020204" pitchFamily="34" charset="0"/>
                          <a:cs typeface="Arial CE" panose="020B0604020202020204" pitchFamily="34" charset="0"/>
                        </a:rPr>
                        <a:t>Określono koncepcję technologii</a:t>
                      </a:r>
                      <a:endParaRPr lang="pl-PL" sz="1800" dirty="0">
                        <a:effectLst/>
                        <a:latin typeface="Arial CE" panose="020B0604020202020204" pitchFamily="34" charset="0"/>
                        <a:ea typeface="Calibri" panose="020F0502020204030204" pitchFamily="34" charset="0"/>
                        <a:cs typeface="Arial CE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4795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Arial CE" panose="020B0604020202020204" pitchFamily="34" charset="0"/>
                          <a:cs typeface="Arial CE" panose="020B0604020202020204" pitchFamily="34" charset="0"/>
                        </a:rPr>
                        <a:t>1</a:t>
                      </a:r>
                      <a:endParaRPr lang="pl-PL" sz="1800">
                        <a:effectLst/>
                        <a:latin typeface="Arial CE" panose="020B0604020202020204" pitchFamily="34" charset="0"/>
                        <a:ea typeface="Calibri" panose="020F0502020204030204" pitchFamily="34" charset="0"/>
                        <a:cs typeface="Arial CE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Arial CE" panose="020B0604020202020204" pitchFamily="34" charset="0"/>
                          <a:cs typeface="Arial CE" panose="020B0604020202020204" pitchFamily="34" charset="0"/>
                        </a:rPr>
                        <a:t>Zaobserwowano podstawowe zasady danego zjawiska</a:t>
                      </a:r>
                      <a:endParaRPr lang="pl-PL" sz="1800" dirty="0">
                        <a:effectLst/>
                        <a:latin typeface="Arial CE" panose="020B0604020202020204" pitchFamily="34" charset="0"/>
                        <a:ea typeface="Calibri" panose="020F0502020204030204" pitchFamily="34" charset="0"/>
                        <a:cs typeface="Arial CE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Arial CE" panose="020B0604020202020204" pitchFamily="34" charset="0"/>
                          <a:cs typeface="Arial CE" panose="020B0604020202020204" pitchFamily="34" charset="0"/>
                        </a:rPr>
                        <a:t>Badania podstawowe</a:t>
                      </a:r>
                      <a:endParaRPr lang="pl-PL" sz="1800" dirty="0">
                        <a:effectLst/>
                        <a:latin typeface="Arial CE" panose="020B0604020202020204" pitchFamily="34" charset="0"/>
                        <a:ea typeface="Calibri" panose="020F0502020204030204" pitchFamily="34" charset="0"/>
                        <a:cs typeface="Arial CE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8" name="Strzałka w górę 7"/>
          <p:cNvSpPr/>
          <p:nvPr/>
        </p:nvSpPr>
        <p:spPr>
          <a:xfrm>
            <a:off x="539552" y="1628799"/>
            <a:ext cx="576064" cy="4530635"/>
          </a:xfrm>
          <a:prstGeom prst="upArrow">
            <a:avLst/>
          </a:prstGeom>
          <a:gradFill flip="none" rotWithShape="1">
            <a:gsLst>
              <a:gs pos="0">
                <a:srgbClr val="FF0000"/>
              </a:gs>
              <a:gs pos="58000">
                <a:srgbClr val="5B9BD5">
                  <a:lumMod val="45000"/>
                  <a:lumOff val="55000"/>
                </a:srgbClr>
              </a:gs>
              <a:gs pos="100000">
                <a:srgbClr val="0070C0"/>
              </a:gs>
              <a:gs pos="100000">
                <a:srgbClr val="5B9BD5">
                  <a:lumMod val="30000"/>
                  <a:lumOff val="70000"/>
                </a:srgbClr>
              </a:gs>
            </a:gsLst>
            <a:lin ang="5400000" scaled="1"/>
            <a:tileRect/>
          </a:gra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395537" y="1159151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FF0000"/>
                </a:solidFill>
              </a:rPr>
              <a:t>PRODUKT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395537" y="6284937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0070C0"/>
                </a:solidFill>
              </a:rPr>
              <a:t>POMYSŁ</a:t>
            </a:r>
            <a:endParaRPr lang="pl-PL" b="1" dirty="0">
              <a:solidFill>
                <a:srgbClr val="0070C0"/>
              </a:solidFill>
            </a:endParaRPr>
          </a:p>
        </p:txBody>
      </p:sp>
      <p:sp>
        <p:nvSpPr>
          <p:cNvPr id="7" name="Tytuł 2"/>
          <p:cNvSpPr txBox="1">
            <a:spLocks/>
          </p:cNvSpPr>
          <p:nvPr/>
        </p:nvSpPr>
        <p:spPr>
          <a:xfrm>
            <a:off x="166202" y="1234279"/>
            <a:ext cx="936104" cy="5319674"/>
          </a:xfrm>
          <a:prstGeom prst="rect">
            <a:avLst/>
          </a:prstGeom>
          <a:noFill/>
          <a:ln>
            <a:noFill/>
          </a:ln>
        </p:spPr>
        <p:txBody>
          <a:bodyPr vert="vert270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pl-PL" sz="2200" dirty="0" smtClean="0">
                <a:solidFill>
                  <a:schemeClr val="tx1"/>
                </a:solidFill>
              </a:rPr>
              <a:t>Poziom gotowości technologicznej </a:t>
            </a:r>
          </a:p>
          <a:p>
            <a:pPr fontAlgn="auto">
              <a:spcAft>
                <a:spcPts val="0"/>
              </a:spcAft>
            </a:pPr>
            <a:endParaRPr lang="pl-PL" sz="1600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</a:pPr>
            <a:r>
              <a:rPr lang="pl-PL" sz="2200" dirty="0" smtClean="0">
                <a:solidFill>
                  <a:schemeClr val="tx1"/>
                </a:solidFill>
              </a:rPr>
              <a:t>TRL</a:t>
            </a:r>
            <a:endParaRPr lang="pl-PL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96867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Celem projektów jest </a:t>
            </a:r>
            <a:r>
              <a:rPr lang="pl-PL" dirty="0" smtClean="0"/>
              <a:t>finansowanie </a:t>
            </a:r>
            <a:r>
              <a:rPr lang="pl-PL" dirty="0"/>
              <a:t>koordynacji i „sieciowania” projektów badawczo-innowacyjnych, programów i </a:t>
            </a:r>
            <a:r>
              <a:rPr lang="pl-PL" dirty="0" smtClean="0"/>
              <a:t>polityk w </a:t>
            </a:r>
            <a:r>
              <a:rPr lang="pl-PL" dirty="0"/>
              <a:t>ściśle określonym zakresie tematycznym*.</a:t>
            </a:r>
          </a:p>
          <a:p>
            <a:endParaRPr lang="pl-PL" dirty="0"/>
          </a:p>
          <a:p>
            <a:r>
              <a:rPr lang="pl-PL" smtClean="0"/>
              <a:t>Wniosek </a:t>
            </a:r>
            <a:r>
              <a:rPr lang="pl-PL" dirty="0" smtClean="0"/>
              <a:t>może być złożony przez pojedynczą instytucję lub przez konsorcjum *</a:t>
            </a:r>
            <a:endParaRPr lang="pl-PL" dirty="0"/>
          </a:p>
          <a:p>
            <a:r>
              <a:rPr lang="pl-PL" dirty="0"/>
              <a:t>Finansowanie: 100% kosztów kwalifikowalnych *</a:t>
            </a:r>
          </a:p>
          <a:p>
            <a:endParaRPr lang="pl-PL" dirty="0"/>
          </a:p>
          <a:p>
            <a:pPr marL="0" indent="0">
              <a:buNone/>
            </a:pPr>
            <a:r>
              <a:rPr lang="pl-PL" dirty="0" smtClean="0"/>
              <a:t>*</a:t>
            </a:r>
            <a:r>
              <a:rPr lang="pl-PL" dirty="0"/>
              <a:t>szczegóły w Programie Pracy.</a:t>
            </a:r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Działania wspierające i koordynujące (CSA)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9813014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Zrzut ekranu 2017-05-21 o 23.48.33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31" b="3458"/>
          <a:stretch/>
        </p:blipFill>
        <p:spPr>
          <a:xfrm>
            <a:off x="457200" y="1555200"/>
            <a:ext cx="8229600" cy="4928400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Podstawowe źródło informacji</a:t>
            </a:r>
            <a:endParaRPr lang="pl-PL" dirty="0"/>
          </a:p>
        </p:txBody>
      </p:sp>
      <p:sp>
        <p:nvSpPr>
          <p:cNvPr id="2" name="PoleTekstowe 1"/>
          <p:cNvSpPr txBox="1"/>
          <p:nvPr/>
        </p:nvSpPr>
        <p:spPr>
          <a:xfrm>
            <a:off x="2843808" y="6237312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err="1" smtClean="0">
                <a:solidFill>
                  <a:srgbClr val="FF0000"/>
                </a:solidFill>
              </a:rPr>
              <a:t>www.rpklublin.pl</a:t>
            </a:r>
            <a:endParaRPr lang="pl-PL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25450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4508500"/>
            <a:ext cx="7991475" cy="936625"/>
          </a:xfrm>
        </p:spPr>
        <p:txBody>
          <a:bodyPr/>
          <a:lstStyle/>
          <a:p>
            <a:pPr algn="ctr">
              <a:lnSpc>
                <a:spcPct val="93000"/>
              </a:lnSpc>
              <a:buFont typeface="Arial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100" dirty="0" err="1" smtClean="0">
                <a:solidFill>
                  <a:schemeClr val="tx1"/>
                </a:solidFill>
                <a:latin typeface="Arial CE" pitchFamily="34" charset="0"/>
                <a:cs typeface="Arial CE" pitchFamily="34" charset="0"/>
              </a:rPr>
              <a:t>Regionalny</a:t>
            </a:r>
            <a:r>
              <a:rPr lang="en-GB" sz="2100" dirty="0" smtClean="0">
                <a:solidFill>
                  <a:schemeClr val="tx1"/>
                </a:solidFill>
                <a:latin typeface="Arial CE" pitchFamily="34" charset="0"/>
                <a:cs typeface="Arial CE" pitchFamily="34" charset="0"/>
              </a:rPr>
              <a:t> </a:t>
            </a:r>
            <a:r>
              <a:rPr lang="en-GB" sz="2100" dirty="0" err="1" smtClean="0">
                <a:solidFill>
                  <a:schemeClr val="tx1"/>
                </a:solidFill>
                <a:latin typeface="Arial CE" pitchFamily="34" charset="0"/>
                <a:cs typeface="Arial CE" pitchFamily="34" charset="0"/>
              </a:rPr>
              <a:t>Punkt</a:t>
            </a:r>
            <a:r>
              <a:rPr lang="en-GB" sz="2100" dirty="0" smtClean="0">
                <a:solidFill>
                  <a:schemeClr val="tx1"/>
                </a:solidFill>
                <a:latin typeface="Arial CE" pitchFamily="34" charset="0"/>
                <a:cs typeface="Arial CE" pitchFamily="34" charset="0"/>
              </a:rPr>
              <a:t> </a:t>
            </a:r>
            <a:r>
              <a:rPr lang="en-GB" sz="2100" dirty="0" err="1" smtClean="0">
                <a:solidFill>
                  <a:schemeClr val="tx1"/>
                </a:solidFill>
                <a:latin typeface="Arial CE" pitchFamily="34" charset="0"/>
                <a:cs typeface="Arial CE" pitchFamily="34" charset="0"/>
              </a:rPr>
              <a:t>Kontaktowy</a:t>
            </a:r>
            <a:r>
              <a:rPr lang="pl-PL" sz="2100" dirty="0" smtClean="0">
                <a:solidFill>
                  <a:schemeClr val="tx1"/>
                </a:solidFill>
                <a:latin typeface="Arial CE" pitchFamily="34" charset="0"/>
                <a:cs typeface="Arial CE" pitchFamily="34" charset="0"/>
              </a:rPr>
              <a:t> Programów Badawczych UE</a:t>
            </a:r>
            <a:endParaRPr lang="en-GB" sz="2100" dirty="0" smtClean="0">
              <a:solidFill>
                <a:schemeClr val="tx1"/>
              </a:solidFill>
              <a:latin typeface="Arial CE" pitchFamily="34" charset="0"/>
              <a:cs typeface="Arial CE" pitchFamily="34" charset="0"/>
            </a:endParaRPr>
          </a:p>
          <a:p>
            <a:pPr algn="ctr">
              <a:buFont typeface="Arial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600" b="0" dirty="0" err="1" smtClean="0">
                <a:solidFill>
                  <a:schemeClr val="tx1"/>
                </a:solidFill>
                <a:latin typeface="Arial CE" pitchFamily="34" charset="0"/>
                <a:cs typeface="Arial CE" pitchFamily="34" charset="0"/>
              </a:rPr>
              <a:t>Instytut</a:t>
            </a:r>
            <a:r>
              <a:rPr lang="en-GB" sz="1600" b="0" dirty="0" smtClean="0">
                <a:solidFill>
                  <a:schemeClr val="tx1"/>
                </a:solidFill>
                <a:latin typeface="Arial CE" pitchFamily="34" charset="0"/>
                <a:cs typeface="Arial CE" pitchFamily="34" charset="0"/>
              </a:rPr>
              <a:t> </a:t>
            </a:r>
            <a:r>
              <a:rPr lang="en-GB" sz="1600" b="0" dirty="0" err="1" smtClean="0">
                <a:solidFill>
                  <a:schemeClr val="tx1"/>
                </a:solidFill>
                <a:latin typeface="Arial CE" pitchFamily="34" charset="0"/>
                <a:cs typeface="Arial CE" pitchFamily="34" charset="0"/>
              </a:rPr>
              <a:t>Agrofizyki</a:t>
            </a:r>
            <a:r>
              <a:rPr lang="en-GB" sz="1600" b="0" dirty="0" smtClean="0">
                <a:solidFill>
                  <a:schemeClr val="tx1"/>
                </a:solidFill>
                <a:latin typeface="Arial CE" pitchFamily="34" charset="0"/>
                <a:cs typeface="Arial CE" pitchFamily="34" charset="0"/>
              </a:rPr>
              <a:t> </a:t>
            </a:r>
            <a:r>
              <a:rPr lang="en-GB" sz="1600" b="0" dirty="0" err="1" smtClean="0">
                <a:solidFill>
                  <a:schemeClr val="tx1"/>
                </a:solidFill>
                <a:latin typeface="Arial CE" pitchFamily="34" charset="0"/>
                <a:cs typeface="Arial CE" pitchFamily="34" charset="0"/>
              </a:rPr>
              <a:t>im</a:t>
            </a:r>
            <a:r>
              <a:rPr lang="en-GB" sz="1600" b="0" dirty="0" smtClean="0">
                <a:solidFill>
                  <a:schemeClr val="tx1"/>
                </a:solidFill>
                <a:latin typeface="Arial CE" pitchFamily="34" charset="0"/>
                <a:cs typeface="Arial CE" pitchFamily="34" charset="0"/>
              </a:rPr>
              <a:t>. B</a:t>
            </a:r>
            <a:r>
              <a:rPr lang="pl-PL" sz="1600" b="0" dirty="0" err="1" smtClean="0">
                <a:solidFill>
                  <a:schemeClr val="tx1"/>
                </a:solidFill>
                <a:latin typeface="Arial CE" pitchFamily="34" charset="0"/>
                <a:cs typeface="Arial CE" pitchFamily="34" charset="0"/>
              </a:rPr>
              <a:t>ohdana</a:t>
            </a:r>
            <a:r>
              <a:rPr lang="en-GB" sz="1600" b="0" dirty="0" smtClean="0">
                <a:solidFill>
                  <a:schemeClr val="tx1"/>
                </a:solidFill>
                <a:latin typeface="Arial CE" pitchFamily="34" charset="0"/>
                <a:cs typeface="Arial CE" pitchFamily="34" charset="0"/>
              </a:rPr>
              <a:t> </a:t>
            </a:r>
            <a:r>
              <a:rPr lang="en-GB" sz="1600" b="0" dirty="0" err="1" smtClean="0">
                <a:solidFill>
                  <a:schemeClr val="tx1"/>
                </a:solidFill>
                <a:latin typeface="Arial CE" pitchFamily="34" charset="0"/>
                <a:cs typeface="Arial CE" pitchFamily="34" charset="0"/>
              </a:rPr>
              <a:t>Dobrzańskiego</a:t>
            </a:r>
            <a:r>
              <a:rPr lang="en-GB" sz="1600" b="0" dirty="0" smtClean="0">
                <a:solidFill>
                  <a:schemeClr val="tx1"/>
                </a:solidFill>
                <a:latin typeface="Arial CE" pitchFamily="34" charset="0"/>
                <a:cs typeface="Arial CE" pitchFamily="34" charset="0"/>
              </a:rPr>
              <a:t> </a:t>
            </a:r>
            <a:r>
              <a:rPr lang="pl-PL" sz="1600" b="0" dirty="0" smtClean="0">
                <a:solidFill>
                  <a:schemeClr val="tx1"/>
                </a:solidFill>
                <a:latin typeface="Arial CE" pitchFamily="34" charset="0"/>
                <a:cs typeface="Arial CE" pitchFamily="34" charset="0"/>
              </a:rPr>
              <a:t>Polskiej Akademii Nauk w Lublinie</a:t>
            </a:r>
            <a:endParaRPr lang="en-GB" sz="1600" b="0" dirty="0" smtClean="0">
              <a:solidFill>
                <a:schemeClr val="tx1"/>
              </a:solidFill>
              <a:latin typeface="Arial CE" pitchFamily="34" charset="0"/>
              <a:cs typeface="Arial CE" pitchFamily="34" charset="0"/>
            </a:endParaRPr>
          </a:p>
        </p:txBody>
      </p:sp>
      <p:sp>
        <p:nvSpPr>
          <p:cNvPr id="3277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827584" y="1124744"/>
            <a:ext cx="7283450" cy="1224136"/>
          </a:xfrm>
          <a:noFill/>
        </p:spPr>
        <p:txBody>
          <a:bodyPr>
            <a:normAutofit/>
          </a:bodyPr>
          <a:lstStyle/>
          <a:p>
            <a:pPr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2800" dirty="0" smtClean="0">
                <a:latin typeface="Arial CE" pitchFamily="34" charset="0"/>
                <a:cs typeface="Arial CE" pitchFamily="34" charset="0"/>
              </a:rPr>
              <a:t>Dziękuję za uwagę!</a:t>
            </a:r>
            <a:endParaRPr lang="en-GB" sz="2000" dirty="0" smtClean="0">
              <a:solidFill>
                <a:schemeClr val="tx1"/>
              </a:solidFill>
              <a:latin typeface="Arial CE" pitchFamily="34" charset="0"/>
              <a:cs typeface="Arial CE" pitchFamily="34" charset="0"/>
            </a:endParaRPr>
          </a:p>
        </p:txBody>
      </p:sp>
      <p:sp>
        <p:nvSpPr>
          <p:cNvPr id="32772" name="pole tekstowe 4"/>
          <p:cNvSpPr txBox="1">
            <a:spLocks noChangeArrowheads="1"/>
          </p:cNvSpPr>
          <p:nvPr/>
        </p:nvSpPr>
        <p:spPr bwMode="auto">
          <a:xfrm>
            <a:off x="611188" y="5445125"/>
            <a:ext cx="79216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err="1">
                <a:latin typeface="Arial CE" pitchFamily="34" charset="0"/>
                <a:cs typeface="Arial CE" pitchFamily="34" charset="0"/>
              </a:rPr>
              <a:t>ul</a:t>
            </a:r>
            <a:r>
              <a:rPr lang="en-GB" dirty="0">
                <a:latin typeface="Arial CE" pitchFamily="34" charset="0"/>
                <a:cs typeface="Arial CE" pitchFamily="34" charset="0"/>
              </a:rPr>
              <a:t>. </a:t>
            </a:r>
            <a:r>
              <a:rPr lang="en-GB" dirty="0" err="1">
                <a:latin typeface="Arial CE" pitchFamily="34" charset="0"/>
                <a:cs typeface="Arial CE" pitchFamily="34" charset="0"/>
              </a:rPr>
              <a:t>Doświadczalna</a:t>
            </a:r>
            <a:r>
              <a:rPr lang="en-GB" dirty="0">
                <a:latin typeface="Arial CE" pitchFamily="34" charset="0"/>
                <a:cs typeface="Arial CE" pitchFamily="34" charset="0"/>
              </a:rPr>
              <a:t> 4</a:t>
            </a:r>
            <a:r>
              <a:rPr lang="pl-PL" dirty="0">
                <a:latin typeface="Arial CE" pitchFamily="34" charset="0"/>
                <a:cs typeface="Arial CE" pitchFamily="34" charset="0"/>
              </a:rPr>
              <a:t>, </a:t>
            </a:r>
            <a:r>
              <a:rPr lang="en-GB" dirty="0">
                <a:latin typeface="Arial CE" pitchFamily="34" charset="0"/>
                <a:cs typeface="Arial CE" pitchFamily="34" charset="0"/>
              </a:rPr>
              <a:t>20-290 Lublin</a:t>
            </a:r>
            <a:r>
              <a:rPr lang="pl-PL" dirty="0">
                <a:latin typeface="Arial CE" pitchFamily="34" charset="0"/>
                <a:cs typeface="Arial CE" pitchFamily="34" charset="0"/>
              </a:rPr>
              <a:t>; 	t</a:t>
            </a:r>
            <a:r>
              <a:rPr lang="en-GB" dirty="0">
                <a:latin typeface="Arial CE" pitchFamily="34" charset="0"/>
                <a:cs typeface="Arial CE" pitchFamily="34" charset="0"/>
              </a:rPr>
              <a:t>el.: </a:t>
            </a:r>
            <a:r>
              <a:rPr lang="pl-PL" dirty="0">
                <a:latin typeface="Arial CE" pitchFamily="34" charset="0"/>
                <a:cs typeface="Arial CE" pitchFamily="34" charset="0"/>
              </a:rPr>
              <a:t>+</a:t>
            </a:r>
            <a:r>
              <a:rPr lang="en-GB" dirty="0">
                <a:latin typeface="Arial CE" pitchFamily="34" charset="0"/>
                <a:cs typeface="Arial CE" pitchFamily="34" charset="0"/>
              </a:rPr>
              <a:t>81 744 50 61</a:t>
            </a:r>
            <a:r>
              <a:rPr lang="pl-PL" dirty="0">
                <a:latin typeface="Arial CE" pitchFamily="34" charset="0"/>
                <a:cs typeface="Arial CE" pitchFamily="34" charset="0"/>
              </a:rPr>
              <a:t> wew. 118;</a:t>
            </a:r>
            <a:endParaRPr lang="pl-PL" b="1" dirty="0">
              <a:solidFill>
                <a:srgbClr val="FF0000"/>
              </a:solidFill>
              <a:latin typeface="Arial CE" pitchFamily="34" charset="0"/>
              <a:cs typeface="Arial CE" pitchFamily="34" charset="0"/>
            </a:endParaRPr>
          </a:p>
          <a:p>
            <a:pPr algn="ctr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b="1" dirty="0">
                <a:solidFill>
                  <a:srgbClr val="FF0000"/>
                </a:solidFill>
                <a:latin typeface="Arial CE" pitchFamily="34" charset="0"/>
                <a:cs typeface="Arial CE" pitchFamily="34" charset="0"/>
              </a:rPr>
              <a:t>http://www.rpklublin.pl</a:t>
            </a:r>
            <a:endParaRPr lang="pl-PL" b="1" dirty="0">
              <a:solidFill>
                <a:srgbClr val="FF0000"/>
              </a:solidFill>
              <a:latin typeface="Arial CE" pitchFamily="34" charset="0"/>
              <a:cs typeface="Arial CE" pitchFamily="34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2195513" y="2420938"/>
            <a:ext cx="4824412" cy="1446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600" b="1" dirty="0" smtClean="0">
                <a:latin typeface="+mj-lt"/>
              </a:rPr>
              <a:t>Andrzej Stępniewski</a:t>
            </a:r>
            <a:endParaRPr lang="pl-PL" sz="3600" b="1" dirty="0"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dirty="0" err="1" smtClean="0">
                <a:solidFill>
                  <a:srgbClr val="FF0000"/>
                </a:solidFill>
                <a:latin typeface="+mj-lt"/>
              </a:rPr>
              <a:t>astep@ipan.lublin.pl</a:t>
            </a:r>
            <a:endParaRPr lang="pl-PL" sz="2400" b="1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Konkursy są ogłaszane przez Komisję Europejską w oparciu </a:t>
            </a:r>
            <a:br>
              <a:rPr lang="pl-PL" dirty="0"/>
            </a:br>
            <a:r>
              <a:rPr lang="pl-PL" dirty="0"/>
              <a:t>o dwuletnie Programy Pracy (</a:t>
            </a:r>
            <a:r>
              <a:rPr lang="pl-PL" dirty="0" err="1"/>
              <a:t>Work</a:t>
            </a:r>
            <a:r>
              <a:rPr lang="pl-PL" dirty="0"/>
              <a:t> </a:t>
            </a:r>
            <a:r>
              <a:rPr lang="pl-PL" dirty="0" err="1"/>
              <a:t>Programmes</a:t>
            </a:r>
            <a:r>
              <a:rPr lang="pl-PL" dirty="0"/>
              <a:t>).</a:t>
            </a:r>
          </a:p>
          <a:p>
            <a:endParaRPr lang="pl-PL" dirty="0"/>
          </a:p>
          <a:p>
            <a:r>
              <a:rPr lang="pl-PL" dirty="0"/>
              <a:t>Ogłoszenia KE publikowane są w Portalu Uczestnika (</a:t>
            </a:r>
            <a:r>
              <a:rPr lang="pl-PL" dirty="0" err="1"/>
              <a:t>Participant</a:t>
            </a:r>
            <a:r>
              <a:rPr lang="pl-PL" dirty="0"/>
              <a:t> Portal).</a:t>
            </a:r>
          </a:p>
          <a:p>
            <a:endParaRPr lang="pl-PL" dirty="0"/>
          </a:p>
          <a:p>
            <a:r>
              <a:rPr lang="pl-PL" dirty="0"/>
              <a:t>Wnioski składa się elektronicznie – wymagana jest rejestracja </a:t>
            </a:r>
            <a:br>
              <a:rPr lang="pl-PL" dirty="0"/>
            </a:br>
            <a:r>
              <a:rPr lang="pl-PL" dirty="0"/>
              <a:t>w Portalu Uczestnika:</a:t>
            </a:r>
          </a:p>
          <a:p>
            <a:pPr lvl="1"/>
            <a:r>
              <a:rPr lang="pl-PL" dirty="0"/>
              <a:t>Osoby piszącej wniosek.</a:t>
            </a:r>
          </a:p>
          <a:p>
            <a:pPr lvl="1"/>
            <a:r>
              <a:rPr lang="pl-PL" dirty="0"/>
              <a:t>Instytucji będącej wnioskodawcą lub partnerem wnioskodawcy.</a:t>
            </a:r>
          </a:p>
          <a:p>
            <a:endParaRPr lang="pl-PL" dirty="0"/>
          </a:p>
          <a:p>
            <a:r>
              <a:rPr lang="pl-PL" dirty="0"/>
              <a:t>Wnioski są oceniane przez niezależnych, międzynarodowych ekspertów.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Zasady uczestnictwa w programie H2020</a:t>
            </a:r>
          </a:p>
        </p:txBody>
      </p:sp>
    </p:spTree>
    <p:extLst>
      <p:ext uri="{BB962C8B-B14F-4D97-AF65-F5344CB8AC3E}">
        <p14:creationId xmlns:p14="http://schemas.microsoft.com/office/powerpoint/2010/main" val="79093831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b="1" dirty="0"/>
              <a:t>28 krajów członkowskich UE </a:t>
            </a:r>
            <a:r>
              <a:rPr lang="pl-PL" dirty="0"/>
              <a:t>(MS – </a:t>
            </a:r>
            <a:r>
              <a:rPr lang="pl-PL" dirty="0" err="1"/>
              <a:t>Member</a:t>
            </a:r>
            <a:r>
              <a:rPr lang="pl-PL" dirty="0"/>
              <a:t> </a:t>
            </a:r>
            <a:r>
              <a:rPr lang="pl-PL" dirty="0" err="1"/>
              <a:t>States</a:t>
            </a:r>
            <a:r>
              <a:rPr lang="pl-PL" dirty="0"/>
              <a:t>):</a:t>
            </a:r>
            <a:br>
              <a:rPr lang="pl-PL" dirty="0"/>
            </a:br>
            <a:r>
              <a:rPr lang="pl-PL" dirty="0"/>
              <a:t>Austria, Belgia, Bułgaria, Chorwacja, Cypr, Czechy, Dania, Estonia, Finlandia, Francja, Grecja, Hiszpania, Holandia, Irlandia, Litwa, Luksemburg, Łotwa, Malta, Niemcy, Polska, Portugalia, Rumunia, Słowacja, Słowenia, Szwecja, Węgry, Wielka Brytania, Włochy.</a:t>
            </a:r>
          </a:p>
          <a:p>
            <a:endParaRPr lang="pl-PL" dirty="0"/>
          </a:p>
          <a:p>
            <a:r>
              <a:rPr lang="pl-PL" b="1" dirty="0"/>
              <a:t>15 krajów stowarzyszonych </a:t>
            </a:r>
            <a:r>
              <a:rPr lang="pl-PL" dirty="0"/>
              <a:t>(AC – </a:t>
            </a:r>
            <a:r>
              <a:rPr lang="pl-PL" dirty="0" err="1"/>
              <a:t>Associated</a:t>
            </a:r>
            <a:r>
              <a:rPr lang="pl-PL" dirty="0"/>
              <a:t> </a:t>
            </a:r>
            <a:r>
              <a:rPr lang="pl-PL" dirty="0" err="1"/>
              <a:t>Countries</a:t>
            </a:r>
            <a:r>
              <a:rPr lang="pl-PL" dirty="0"/>
              <a:t>):</a:t>
            </a:r>
            <a:br>
              <a:rPr lang="pl-PL" dirty="0"/>
            </a:br>
            <a:r>
              <a:rPr lang="pl-PL" dirty="0"/>
              <a:t>Albania, Armenia, Bośnia i Hercegowina, Wyspy Owcze, Macedonia, Islandia, Izrael, Mołdawia, Czarnogóra, Norwegia, Serbia, </a:t>
            </a:r>
            <a:r>
              <a:rPr lang="pl-PL" dirty="0" smtClean="0"/>
              <a:t>Szwajcaria, </a:t>
            </a:r>
            <a:r>
              <a:rPr lang="pl-PL" dirty="0"/>
              <a:t>Tunezja, Turcja, Ukraina.</a:t>
            </a:r>
          </a:p>
          <a:p>
            <a:endParaRPr lang="pl-PL" dirty="0"/>
          </a:p>
          <a:p>
            <a:r>
              <a:rPr lang="pl-PL" b="1" dirty="0"/>
              <a:t>Ok. 130 krajów trzecich </a:t>
            </a:r>
            <a:r>
              <a:rPr lang="pl-PL" dirty="0"/>
              <a:t>(TC – Third </a:t>
            </a:r>
            <a:r>
              <a:rPr lang="pl-PL" dirty="0" err="1"/>
              <a:t>Countries</a:t>
            </a:r>
            <a:r>
              <a:rPr lang="pl-PL" dirty="0"/>
              <a:t>): wykaz znajduje się</a:t>
            </a:r>
            <a:br>
              <a:rPr lang="pl-PL" dirty="0"/>
            </a:br>
            <a:r>
              <a:rPr lang="pl-PL" dirty="0"/>
              <a:t>w „Aneksie A” do aktualnego Programu Pracy.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Kraje uprawnione do otrzymania dofinansowania KE</a:t>
            </a:r>
          </a:p>
        </p:txBody>
      </p:sp>
    </p:spTree>
    <p:extLst>
      <p:ext uri="{BB962C8B-B14F-4D97-AF65-F5344CB8AC3E}">
        <p14:creationId xmlns:p14="http://schemas.microsoft.com/office/powerpoint/2010/main" val="402699605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b="1" dirty="0"/>
              <a:t>Inne kraje trzecie</a:t>
            </a:r>
            <a:r>
              <a:rPr lang="pl-PL" dirty="0"/>
              <a:t>, nie wymienione w „Aneksie A” do aktualnego Programu Pracy, tj.: </a:t>
            </a:r>
          </a:p>
          <a:p>
            <a:pPr lvl="1"/>
            <a:r>
              <a:rPr lang="pl-PL" b="1" dirty="0"/>
              <a:t>Kraje wysoko rozwinięte </a:t>
            </a:r>
            <a:r>
              <a:rPr lang="pl-PL" dirty="0"/>
              <a:t>(np. USA, Kanada, Australia, Japonia) </a:t>
            </a:r>
          </a:p>
          <a:p>
            <a:pPr lvl="1"/>
            <a:r>
              <a:rPr lang="pl-PL" b="1" dirty="0"/>
              <a:t>Kraje Grupy BRIC </a:t>
            </a:r>
            <a:r>
              <a:rPr lang="pl-PL" dirty="0"/>
              <a:t>(Brazylia, Rosja, </a:t>
            </a:r>
            <a:r>
              <a:rPr lang="pl-PL" dirty="0" smtClean="0"/>
              <a:t>Indie, </a:t>
            </a:r>
            <a:r>
              <a:rPr lang="pl-PL" dirty="0"/>
              <a:t>Chiny, Meksyk)</a:t>
            </a:r>
          </a:p>
          <a:p>
            <a:pPr lvl="1"/>
            <a:endParaRPr lang="pl-PL" dirty="0"/>
          </a:p>
          <a:p>
            <a:r>
              <a:rPr lang="pl-PL" b="1" dirty="0"/>
              <a:t>Kraje trzecie, które finansują uczestnictwo w H2020:</a:t>
            </a:r>
          </a:p>
          <a:p>
            <a:pPr lvl="1"/>
            <a:r>
              <a:rPr lang="pl-PL" dirty="0"/>
              <a:t>Australia, Brazylia, Kanada, Chiny, Hong Kong &amp; Makao, Indie, Japonia, Korea Południowa, Meksyk, Rosja, Tajwan.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/>
              <a:t>Kraje nieuprawnione do otrzymania dofinansowania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7907790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Marie Skłodowska-Curie </a:t>
            </a:r>
            <a:r>
              <a:rPr lang="pl-PL" dirty="0" err="1"/>
              <a:t>Actions</a:t>
            </a:r>
            <a:endParaRPr lang="pl-PL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4955667"/>
              </p:ext>
            </p:extLst>
          </p:nvPr>
        </p:nvGraphicFramePr>
        <p:xfrm>
          <a:off x="479554" y="980728"/>
          <a:ext cx="8219256" cy="5320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97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397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397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19832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GDZIE?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KTO?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20068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pl-PL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Wszystkie dyscypliny naukowe. 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pl-PL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Wszystkie typy badań i innowacji: od badań podstawowych do zastosowań rynkowych. 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pl-PL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Podejście oddolne „</a:t>
                      </a:r>
                      <a:r>
                        <a:rPr lang="pl-PL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bottom-up</a:t>
                      </a:r>
                      <a:r>
                        <a:rPr lang="pl-PL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”.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pl-PL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Wszystkie typy instytucji: uczelnia, instytut, szpital, przedsiębiorstwo, itp. 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pl-PL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Kraje: UE, stowarzyszone, </a:t>
                      </a:r>
                      <a:br>
                        <a:rPr lang="pl-PL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kraje trzecie. 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pl-PL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WYMÓG: </a:t>
                      </a:r>
                      <a:r>
                        <a:rPr lang="pl-PL" b="1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mobilność międzynarodowa.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pl-PL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Pracownicy (w tym naukowi) ze wszystkich typów instytucji, zarówno sektora akademickiego jak i pozaakademickiego bez względu na narodowość.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20068"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KORZYŚCI DLA </a:t>
                      </a:r>
                      <a:br>
                        <a:rPr lang="pl-PL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INSTYTUCJI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pl-PL" b="1" u="sng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KORZYŚCI DLA INDYWIDUALNEGO NAUKOWCA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20068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ROZWÓJ POTENCJAŁU LUDZKIEGO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pl-PL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ROZWÓJ KARIERY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4365104"/>
            <a:ext cx="1728216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21079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/>
              <a:t>Cel: </a:t>
            </a:r>
            <a:r>
              <a:rPr lang="pl-PL" dirty="0"/>
              <a:t>Tworzenie optymalnych warunków do rozwoju i korzystania </a:t>
            </a:r>
            <a:br>
              <a:rPr lang="pl-PL" dirty="0"/>
            </a:br>
            <a:r>
              <a:rPr lang="pl-PL" dirty="0"/>
              <a:t>z kapitału intelektualnego Europy celem kreowania umiejętności, wiedzy i innowacji poprzez następujące </a:t>
            </a:r>
            <a:r>
              <a:rPr lang="pl-PL" b="1" dirty="0"/>
              <a:t>działania</a:t>
            </a:r>
            <a:r>
              <a:rPr lang="pl-PL" dirty="0"/>
              <a:t>:</a:t>
            </a:r>
          </a:p>
          <a:p>
            <a:endParaRPr lang="pl-PL" dirty="0"/>
          </a:p>
          <a:p>
            <a:pPr lvl="1"/>
            <a:r>
              <a:rPr lang="pl-PL" dirty="0"/>
              <a:t>Szkolenia, warsztaty, konferencje, kursy dla młodych pracowników naukowych dot. dyscypliny badawczej, etyki, IPR…</a:t>
            </a:r>
          </a:p>
          <a:p>
            <a:pPr lvl="1"/>
            <a:r>
              <a:rPr lang="pl-PL" dirty="0"/>
              <a:t>Zatrudnianie doświadczonych naukowców, oddelegowywanie, staże, prowadzenie kursów i </a:t>
            </a:r>
            <a:r>
              <a:rPr lang="pl-PL" dirty="0" smtClean="0"/>
              <a:t>szkoleń </a:t>
            </a:r>
            <a:r>
              <a:rPr lang="pl-PL" dirty="0"/>
              <a:t>dla osób pracujących przy innowacjach.</a:t>
            </a:r>
          </a:p>
          <a:p>
            <a:pPr lvl="1"/>
            <a:r>
              <a:rPr lang="pl-PL" dirty="0"/>
              <a:t>Popularyzacji nauki poprzez publikowanie wyników badań </a:t>
            </a:r>
            <a:br>
              <a:rPr lang="pl-PL" dirty="0"/>
            </a:br>
            <a:r>
              <a:rPr lang="pl-PL" dirty="0"/>
              <a:t>i aktywny udział np. w festiwalach nauki.</a:t>
            </a:r>
          </a:p>
          <a:p>
            <a:pPr lvl="1"/>
            <a:r>
              <a:rPr lang="pl-PL" dirty="0"/>
              <a:t>Wdrażanie postanowień „Europejskiej Karty Naukowca” oraz „Kodeksu postępowania przy rekrutacji naukowców”.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Marie Skłodowska-Curie </a:t>
            </a:r>
            <a:r>
              <a:rPr lang="pl-PL" dirty="0" err="1"/>
              <a:t>Actions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0754340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System stypendialny Marii </a:t>
            </a:r>
            <a:r>
              <a:rPr lang="pl-PL" dirty="0" err="1" smtClean="0"/>
              <a:t>Skłodowskiej-Curie</a:t>
            </a:r>
            <a:r>
              <a:rPr lang="pl-PL" dirty="0" smtClean="0"/>
              <a:t> (MSCA):</a:t>
            </a:r>
            <a:endParaRPr lang="pl-PL" dirty="0"/>
          </a:p>
          <a:p>
            <a:pPr lvl="1"/>
            <a:endParaRPr lang="pl-PL" dirty="0" smtClean="0"/>
          </a:p>
          <a:p>
            <a:pPr lvl="1"/>
            <a:r>
              <a:rPr lang="pl-PL" b="1" dirty="0" smtClean="0"/>
              <a:t>Projekty indywidualne:</a:t>
            </a:r>
          </a:p>
          <a:p>
            <a:pPr lvl="2"/>
            <a:r>
              <a:rPr lang="pl-PL" sz="2000" dirty="0"/>
              <a:t>Rozwój własnej kariery </a:t>
            </a:r>
            <a:r>
              <a:rPr lang="pl-PL" sz="2000" dirty="0" smtClean="0"/>
              <a:t>naukowej (dla naukowców).</a:t>
            </a:r>
            <a:endParaRPr lang="pl-PL" sz="2000" dirty="0"/>
          </a:p>
          <a:p>
            <a:pPr lvl="2"/>
            <a:r>
              <a:rPr lang="pl-PL" sz="2000" dirty="0" smtClean="0"/>
              <a:t>Zatrudnienie </a:t>
            </a:r>
            <a:r>
              <a:rPr lang="pl-PL" sz="2000" dirty="0"/>
              <a:t>pracowników </a:t>
            </a:r>
            <a:r>
              <a:rPr lang="pl-PL" sz="2000" dirty="0" smtClean="0"/>
              <a:t>naukowych (dla instytucji).</a:t>
            </a:r>
            <a:endParaRPr lang="pl-PL" sz="2000" dirty="0"/>
          </a:p>
          <a:p>
            <a:pPr lvl="1"/>
            <a:r>
              <a:rPr lang="pl-PL" b="1" dirty="0" smtClean="0"/>
              <a:t>Projekty instytucjonalne:</a:t>
            </a:r>
          </a:p>
          <a:p>
            <a:pPr lvl="2"/>
            <a:r>
              <a:rPr lang="pl-PL" sz="2000" dirty="0" smtClean="0"/>
              <a:t>Wspólne szkolenia i doktoraty</a:t>
            </a:r>
            <a:r>
              <a:rPr lang="pl-PL" sz="2000" dirty="0"/>
              <a:t>.</a:t>
            </a:r>
          </a:p>
          <a:p>
            <a:pPr lvl="2"/>
            <a:r>
              <a:rPr lang="pl-PL" sz="2000" dirty="0" smtClean="0"/>
              <a:t>Wymiana naukowa i międzysektorowa.</a:t>
            </a:r>
          </a:p>
          <a:p>
            <a:pPr lvl="1"/>
            <a:r>
              <a:rPr lang="pl-PL" b="1" dirty="0" smtClean="0"/>
              <a:t>Projekty COFUND:</a:t>
            </a:r>
          </a:p>
          <a:p>
            <a:pPr lvl="2"/>
            <a:r>
              <a:rPr lang="pl-PL" sz="2000" dirty="0" smtClean="0"/>
              <a:t>Wsparcie programów stypendialnych.</a:t>
            </a:r>
          </a:p>
          <a:p>
            <a:pPr lvl="1"/>
            <a:r>
              <a:rPr lang="pl-PL" b="1" dirty="0" smtClean="0"/>
              <a:t>Projekty popularyzujące pracę w zawodzie naukowca:</a:t>
            </a:r>
          </a:p>
          <a:p>
            <a:pPr lvl="2"/>
            <a:r>
              <a:rPr lang="pl-PL" sz="2000" dirty="0" smtClean="0"/>
              <a:t>Europejska Noc Naukowców.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System stypendiów Marii </a:t>
            </a:r>
            <a:r>
              <a:rPr lang="pl-PL" dirty="0" err="1"/>
              <a:t>Skłodowskiej-Curie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9941919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078354637"/>
              </p:ext>
            </p:extLst>
          </p:nvPr>
        </p:nvGraphicFramePr>
        <p:xfrm>
          <a:off x="457200" y="1341438"/>
          <a:ext cx="8229600" cy="4784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System stypendiów Marii </a:t>
            </a:r>
            <a:r>
              <a:rPr lang="pl-PL" dirty="0" err="1"/>
              <a:t>Skłodowskiej-Curie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7231380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PK_v2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— klasyczny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RPK_v2</Template>
  <TotalTime>3569</TotalTime>
  <Words>1524</Words>
  <Application>Microsoft Office PowerPoint</Application>
  <PresentationFormat>Pokaz na ekranie (4:3)</PresentationFormat>
  <Paragraphs>322</Paragraphs>
  <Slides>27</Slides>
  <Notes>13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27</vt:i4>
      </vt:variant>
    </vt:vector>
  </HeadingPairs>
  <TitlesOfParts>
    <vt:vector size="28" baseType="lpstr">
      <vt:lpstr>RPK_v2</vt:lpstr>
      <vt:lpstr> Kształtowanie kariery naukowej  w oparciu o stypendia   Marii Skłodowskiej-Curie oraz  projekty badawcze finansowane    z programu Horyzont 2020  </vt:lpstr>
      <vt:lpstr>Program HORYZONT 2020</vt:lpstr>
      <vt:lpstr>Zasady uczestnictwa w programie H2020</vt:lpstr>
      <vt:lpstr>Kraje uprawnione do otrzymania dofinansowania KE</vt:lpstr>
      <vt:lpstr>Kraje nieuprawnione do otrzymania dofinansowania</vt:lpstr>
      <vt:lpstr>Marie Skłodowska-Curie Actions</vt:lpstr>
      <vt:lpstr>Marie Skłodowska-Curie Actions</vt:lpstr>
      <vt:lpstr>System stypendiów Marii Skłodowskiej-Curie</vt:lpstr>
      <vt:lpstr>System stypendiów Marii Skłodowskiej-Curie</vt:lpstr>
      <vt:lpstr>MSCA: Individual Fellowships (IF)</vt:lpstr>
      <vt:lpstr>Kto jest uprawniony do grantów IF</vt:lpstr>
      <vt:lpstr>INDIVIDUAL FELLOWSHIPS (IF) – konkurs 2017</vt:lpstr>
      <vt:lpstr>Dokumentacja konkursowa</vt:lpstr>
      <vt:lpstr>Ocena wniosku IF</vt:lpstr>
      <vt:lpstr>Dlaczego warto?</vt:lpstr>
      <vt:lpstr>EURAXESS – „find jobs”</vt:lpstr>
      <vt:lpstr>Europejska Rada ds. Badań Naukowych</vt:lpstr>
      <vt:lpstr>Granty Europejskiej Rady ds. Badań Naukowych</vt:lpstr>
      <vt:lpstr>Prezentacja programu PowerPoint</vt:lpstr>
      <vt:lpstr>Co można sfinansować?</vt:lpstr>
      <vt:lpstr>Główne obszary tematyczne konkursów</vt:lpstr>
      <vt:lpstr>Działania badawczo-innowacyjne (RIA)</vt:lpstr>
      <vt:lpstr>Działania innowacyjne (IA)</vt:lpstr>
      <vt:lpstr>Gotowość technologiczna rozwiązania</vt:lpstr>
      <vt:lpstr>Działania wspierające i koordynujące (CSA)</vt:lpstr>
      <vt:lpstr>Podstawowe źródło informacji</vt:lpstr>
      <vt:lpstr>Dziękuję za uwagę!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Warsztat wnioskodawcy.  Praktyczne wskazówki dla ubiegających się  o granty badawcze programu Horyzont 2020.</dc:title>
  <dc:creator>Michał Marszałowicz</dc:creator>
  <cp:lastModifiedBy>Ewelina Stopa-Klin</cp:lastModifiedBy>
  <cp:revision>350</cp:revision>
  <cp:lastPrinted>2014-11-05T08:16:06Z</cp:lastPrinted>
  <dcterms:modified xsi:type="dcterms:W3CDTF">2017-05-25T05:53:09Z</dcterms:modified>
</cp:coreProperties>
</file>